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rimson Text" panose="020B0604020202020204" charset="0"/>
      <p:regular r:id="rId25"/>
      <p:bold r:id="rId26"/>
      <p:italic r:id="rId27"/>
      <p:boldItalic r:id="rId28"/>
    </p:embeddedFont>
    <p:embeddedFont>
      <p:font typeface="EB Garamond" panose="00000500000000000000" pitchFamily="2" charset="0"/>
      <p:regular r:id="rId29"/>
      <p:bold r:id="rId30"/>
      <p:italic r:id="rId31"/>
      <p:boldItalic r:id="rId32"/>
    </p:embeddedFont>
    <p:embeddedFont>
      <p:font typeface="Merriweather Sans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mwvDS0tqAHipvyeFg12mZk+Jg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64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 txBox="1"/>
          <p:nvPr/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65450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n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" name="Google Shape;10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/>
          <p:nvPr/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t-E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5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t-E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5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t-E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5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t-E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5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t-E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5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t-E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>
            <a:spLocks noGrp="1"/>
          </p:cNvSpPr>
          <p:nvPr>
            <p:ph type="ctrTitle"/>
          </p:nvPr>
        </p:nvSpPr>
        <p:spPr>
          <a:xfrm>
            <a:off x="827584" y="908720"/>
            <a:ext cx="7704856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i="1" u="none" strike="noStrike" cap="none">
                <a:solidFill>
                  <a:srgbClr val="000000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ubTitle" idx="1"/>
          </p:nvPr>
        </p:nvSpPr>
        <p:spPr>
          <a:xfrm>
            <a:off x="827584" y="4149080"/>
            <a:ext cx="7704856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3600"/>
              <a:buNone/>
              <a:defRPr sz="3600" i="0" u="none" strike="noStrike" cap="none">
                <a:solidFill>
                  <a:srgbClr val="000000"/>
                </a:solidFill>
              </a:defRPr>
            </a:lvl1pPr>
            <a:lvl2pPr marR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/>
          <p:nvPr/>
        </p:nvSpPr>
        <p:spPr>
          <a:xfrm>
            <a:off x="6444208" y="0"/>
            <a:ext cx="2699792" cy="2780928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611188" y="620688"/>
            <a:ext cx="5329237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9"/>
          <p:cNvSpPr>
            <a:spLocks noGrp="1"/>
          </p:cNvSpPr>
          <p:nvPr>
            <p:ph type="pic" idx="2"/>
          </p:nvPr>
        </p:nvSpPr>
        <p:spPr>
          <a:xfrm>
            <a:off x="6443663" y="2780928"/>
            <a:ext cx="2700337" cy="2700338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6732240" y="260648"/>
            <a:ext cx="2088232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1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4860032" y="692696"/>
            <a:ext cx="3532386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1" u="none" strike="noStrike" cap="none">
                <a:solidFill>
                  <a:srgbClr val="000000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64" name="Google Shape;64;p30" descr="uutmoodi akadeemiline vektor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934" y="548680"/>
            <a:ext cx="4569269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594047" y="476672"/>
            <a:ext cx="788670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i="1" u="none" strike="noStrike" cap="none">
                <a:solidFill>
                  <a:srgbClr val="000000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594047" y="4581129"/>
            <a:ext cx="78867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None/>
              <a:defRPr sz="24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sz="20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8" name="Google Shape;68;p31"/>
          <p:cNvCxnSpPr/>
          <p:nvPr/>
        </p:nvCxnSpPr>
        <p:spPr>
          <a:xfrm>
            <a:off x="589287" y="4149081"/>
            <a:ext cx="7896225" cy="1588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611560" y="1412776"/>
            <a:ext cx="788670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None/>
              <a:defRPr sz="36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sz="20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1" name="Google Shape;71;p32"/>
          <p:cNvCxnSpPr/>
          <p:nvPr/>
        </p:nvCxnSpPr>
        <p:spPr>
          <a:xfrm>
            <a:off x="611560" y="5157192"/>
            <a:ext cx="7896225" cy="1588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None/>
              <a:defRPr sz="2400" i="1" u="none" strike="noStrike" cap="none">
                <a:solidFill>
                  <a:srgbClr val="000000"/>
                </a:solidFill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sz="20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4" name="Google Shape;74;p33"/>
          <p:cNvCxnSpPr/>
          <p:nvPr/>
        </p:nvCxnSpPr>
        <p:spPr>
          <a:xfrm>
            <a:off x="611560" y="4365104"/>
            <a:ext cx="7896225" cy="1588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33"/>
          <p:cNvSpPr txBox="1">
            <a:spLocks noGrp="1"/>
          </p:cNvSpPr>
          <p:nvPr>
            <p:ph type="body" idx="2"/>
          </p:nvPr>
        </p:nvSpPr>
        <p:spPr>
          <a:xfrm>
            <a:off x="4788023" y="692075"/>
            <a:ext cx="3744416" cy="345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3"/>
          </p:nvPr>
        </p:nvSpPr>
        <p:spPr>
          <a:xfrm>
            <a:off x="611560" y="692075"/>
            <a:ext cx="3745048" cy="345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>
            <a:spLocks noGrp="1"/>
          </p:cNvSpPr>
          <p:nvPr>
            <p:ph type="pic" idx="2"/>
          </p:nvPr>
        </p:nvSpPr>
        <p:spPr>
          <a:xfrm>
            <a:off x="5832400" y="3033762"/>
            <a:ext cx="2340000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4"/>
          <p:cNvSpPr>
            <a:spLocks noGrp="1"/>
          </p:cNvSpPr>
          <p:nvPr>
            <p:ph type="pic" idx="3"/>
          </p:nvPr>
        </p:nvSpPr>
        <p:spPr>
          <a:xfrm>
            <a:off x="863277" y="548680"/>
            <a:ext cx="4824413" cy="4824413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4"/>
          <p:cNvSpPr>
            <a:spLocks noGrp="1"/>
          </p:cNvSpPr>
          <p:nvPr>
            <p:ph type="pic" idx="4"/>
          </p:nvPr>
        </p:nvSpPr>
        <p:spPr>
          <a:xfrm>
            <a:off x="5832400" y="549226"/>
            <a:ext cx="2340000" cy="234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5436096" y="476672"/>
            <a:ext cx="3168352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i="1" u="none" strike="noStrike" cap="none">
                <a:solidFill>
                  <a:srgbClr val="000000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5"/>
          <p:cNvSpPr>
            <a:spLocks noGrp="1"/>
          </p:cNvSpPr>
          <p:nvPr>
            <p:ph type="pic" idx="2"/>
          </p:nvPr>
        </p:nvSpPr>
        <p:spPr>
          <a:xfrm>
            <a:off x="467544" y="476672"/>
            <a:ext cx="4629150" cy="4896544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5"/>
          <p:cNvSpPr txBox="1">
            <a:spLocks noGrp="1"/>
          </p:cNvSpPr>
          <p:nvPr>
            <p:ph type="body" idx="1"/>
          </p:nvPr>
        </p:nvSpPr>
        <p:spPr>
          <a:xfrm>
            <a:off x="5436096" y="2276872"/>
            <a:ext cx="3168352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None/>
              <a:defRPr sz="22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4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200"/>
              <a:buNone/>
              <a:defRPr sz="12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">
  <p:cSld name="Tabel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>
            <a:spLocks noGrp="1"/>
          </p:cNvSpPr>
          <p:nvPr>
            <p:ph type="title"/>
          </p:nvPr>
        </p:nvSpPr>
        <p:spPr>
          <a:xfrm>
            <a:off x="457200" y="489048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1" u="none" strike="noStrike" cap="none">
                <a:solidFill>
                  <a:srgbClr val="B20533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7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1" u="none" strike="noStrike" cap="none">
                <a:solidFill>
                  <a:srgbClr val="B20533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None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sz="2000" b="1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sz="1800" b="1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body" idx="2"/>
          </p:nvPr>
        </p:nvSpPr>
        <p:spPr>
          <a:xfrm>
            <a:off x="630240" y="2505075"/>
            <a:ext cx="3868737" cy="301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None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sz="2000" b="1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sz="1800" b="1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01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8"/>
          <p:cNvSpPr txBox="1"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i="1" u="none" strike="noStrike" cap="none">
                <a:solidFill>
                  <a:srgbClr val="000000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1"/>
          </p:nvPr>
        </p:nvSpPr>
        <p:spPr>
          <a:xfrm>
            <a:off x="3851920" y="457200"/>
            <a:ext cx="4629150" cy="520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3200"/>
              <a:buChar char="-"/>
              <a:defRPr sz="3200" i="0" u="none" strike="noStrike" cap="none">
                <a:solidFill>
                  <a:srgbClr val="000000"/>
                </a:solidFill>
              </a:defRPr>
            </a:lvl1pPr>
            <a:lvl2pPr marL="914400" marR="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800"/>
              <a:buChar char="-"/>
              <a:defRPr sz="2800" i="0" u="none" strike="noStrike" cap="none">
                <a:solidFill>
                  <a:srgbClr val="000000"/>
                </a:solidFill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400"/>
              <a:buChar char="-"/>
              <a:defRPr sz="24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0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000" i="0" u="none" strike="noStrike" cap="none">
                <a:solidFill>
                  <a:srgbClr val="000000"/>
                </a:solidFill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body" idx="2"/>
          </p:nvPr>
        </p:nvSpPr>
        <p:spPr>
          <a:xfrm>
            <a:off x="630240" y="2057401"/>
            <a:ext cx="2949575" cy="360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None/>
              <a:defRPr sz="24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4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200"/>
              <a:buNone/>
              <a:defRPr sz="12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/>
        </p:nvSpPr>
        <p:spPr>
          <a:xfrm>
            <a:off x="457200" y="2132857"/>
            <a:ext cx="8223250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400"/>
              <a:buFont typeface="Merriweather Sans"/>
              <a:buNone/>
            </a:pPr>
            <a:endParaRPr sz="3400" b="0" i="1" u="none" strike="noStrike" cap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1" u="none" strike="noStrike" cap="none">
                <a:solidFill>
                  <a:srgbClr val="B20533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457202" y="1604963"/>
            <a:ext cx="4035425" cy="39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2"/>
          </p:nvPr>
        </p:nvSpPr>
        <p:spPr>
          <a:xfrm>
            <a:off x="4645027" y="1604963"/>
            <a:ext cx="4035425" cy="39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>
            <a:spLocks noGrp="1"/>
          </p:cNvSpPr>
          <p:nvPr>
            <p:ph type="pic" idx="2"/>
          </p:nvPr>
        </p:nvSpPr>
        <p:spPr>
          <a:xfrm>
            <a:off x="6146800" y="188640"/>
            <a:ext cx="2997200" cy="29972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683568" y="548680"/>
            <a:ext cx="497889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1" u="none" strike="noStrike" cap="none">
                <a:solidFill>
                  <a:srgbClr val="B20533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682590" y="1484784"/>
            <a:ext cx="4967287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mber_box">
  <p:cSld name="1_number_box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None/>
              <a:defRPr sz="3600" i="1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>
            <a:spLocks noGrp="1"/>
          </p:cNvSpPr>
          <p:nvPr>
            <p:ph type="pic" idx="2"/>
          </p:nvPr>
        </p:nvSpPr>
        <p:spPr>
          <a:xfrm>
            <a:off x="3455876" y="692696"/>
            <a:ext cx="2340000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4"/>
          <p:cNvSpPr>
            <a:spLocks noGrp="1"/>
          </p:cNvSpPr>
          <p:nvPr>
            <p:ph type="pic" idx="3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None/>
              <a:defRPr sz="2200" i="1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4"/>
          <p:cNvSpPr txBox="1"/>
          <p:nvPr/>
        </p:nvSpPr>
        <p:spPr>
          <a:xfrm>
            <a:off x="75557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lang="et-EE" sz="6600" b="0" i="1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rPr>
              <a:t>1.</a:t>
            </a:r>
            <a:endParaRPr sz="6600" b="0" i="1" u="none" strike="noStrike" cap="none">
              <a:solidFill>
                <a:schemeClr val="lt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umber_box">
  <p:cSld name="2_number_box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3456136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None/>
              <a:defRPr sz="3600" i="1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>
            <a:spLocks noGrp="1"/>
          </p:cNvSpPr>
          <p:nvPr>
            <p:ph type="pic" idx="2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5"/>
          <p:cNvSpPr>
            <a:spLocks noGrp="1"/>
          </p:cNvSpPr>
          <p:nvPr>
            <p:ph type="pic" idx="3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None/>
              <a:defRPr sz="2200" i="1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5"/>
          <p:cNvSpPr txBox="1"/>
          <p:nvPr/>
        </p:nvSpPr>
        <p:spPr>
          <a:xfrm>
            <a:off x="345613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lang="et-EE" sz="6600" b="0" i="1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rPr>
              <a:t>2.</a:t>
            </a:r>
            <a:endParaRPr sz="6600" b="0" i="1" u="none" strike="noStrike" cap="none">
              <a:solidFill>
                <a:schemeClr val="lt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umber_box">
  <p:cSld name="3_number_box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6120432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None/>
              <a:defRPr sz="3600" i="1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>
            <a:spLocks noGrp="1"/>
          </p:cNvSpPr>
          <p:nvPr>
            <p:ph type="pic" idx="2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6"/>
          <p:cNvSpPr>
            <a:spLocks noGrp="1"/>
          </p:cNvSpPr>
          <p:nvPr>
            <p:ph type="pic" idx="3"/>
          </p:nvPr>
        </p:nvSpPr>
        <p:spPr>
          <a:xfrm>
            <a:off x="3456136" y="692696"/>
            <a:ext cx="2340000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200"/>
              <a:buNone/>
              <a:defRPr sz="2200" i="1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/>
          <p:nvPr/>
        </p:nvSpPr>
        <p:spPr>
          <a:xfrm>
            <a:off x="6120432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lang="et-EE" sz="6600" b="0" i="1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rPr>
              <a:t>3.</a:t>
            </a:r>
            <a:endParaRPr sz="6600" b="0" i="1" u="none" strike="noStrike" cap="none">
              <a:solidFill>
                <a:schemeClr val="lt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None/>
              <a:defRPr sz="2400" i="1" u="none" strike="noStrike" cap="none">
                <a:solidFill>
                  <a:srgbClr val="000000"/>
                </a:solidFill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000"/>
              <a:buNone/>
              <a:defRPr sz="20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1" name="Google Shape;51;p27"/>
          <p:cNvCxnSpPr/>
          <p:nvPr/>
        </p:nvCxnSpPr>
        <p:spPr>
          <a:xfrm>
            <a:off x="611560" y="4365104"/>
            <a:ext cx="7896225" cy="1588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27"/>
          <p:cNvSpPr>
            <a:spLocks noGrp="1"/>
          </p:cNvSpPr>
          <p:nvPr>
            <p:ph type="pic" idx="2"/>
          </p:nvPr>
        </p:nvSpPr>
        <p:spPr>
          <a:xfrm>
            <a:off x="611188" y="548059"/>
            <a:ext cx="3529012" cy="3529013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7"/>
          <p:cNvSpPr txBox="1">
            <a:spLocks noGrp="1"/>
          </p:cNvSpPr>
          <p:nvPr>
            <p:ph type="body" idx="3"/>
          </p:nvPr>
        </p:nvSpPr>
        <p:spPr>
          <a:xfrm>
            <a:off x="4500563" y="548059"/>
            <a:ext cx="3959225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0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0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0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1" u="none" strike="noStrike" cap="none">
                <a:solidFill>
                  <a:srgbClr val="B20533"/>
                </a:solidFill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3250" cy="398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Char char="-"/>
              <a:defRPr sz="2600" i="1" u="none" strike="noStrike" cap="none">
                <a:solidFill>
                  <a:srgbClr val="000000"/>
                </a:solidFill>
              </a:defRPr>
            </a:lvl1pPr>
            <a:lvl2pPr marL="914400" marR="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Char char="-"/>
              <a:defRPr sz="2200" i="1" u="none" strike="noStrike" cap="none">
                <a:solidFill>
                  <a:srgbClr val="000000"/>
                </a:solidFill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Char char="-"/>
              <a:defRPr sz="1800" i="1" u="none" strike="noStrike" cap="none">
                <a:solidFill>
                  <a:srgbClr val="000000"/>
                </a:solidFill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1" u="none" strike="noStrike" cap="none">
                <a:solidFill>
                  <a:srgbClr val="000000"/>
                </a:solidFill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i="1" u="none" strike="noStrike" cap="none">
                <a:solidFill>
                  <a:srgbClr val="000000"/>
                </a:solidFill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370515" y="5400677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9"/>
          <p:cNvSpPr/>
          <p:nvPr/>
        </p:nvSpPr>
        <p:spPr>
          <a:xfrm>
            <a:off x="3486150" y="1"/>
            <a:ext cx="5670550" cy="18864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sz="4800" b="0" i="1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sz="2400" b="1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3250" cy="398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Crimson Text"/>
              <a:buChar char="-"/>
              <a:defRPr sz="2600" b="0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Crimson Text"/>
              <a:buChar char="-"/>
              <a:defRPr sz="2200" b="0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Crimson Text"/>
              <a:buChar char="-"/>
              <a:defRPr sz="1800" b="0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sz="1300" b="0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rimson Text"/>
              <a:buNone/>
              <a:defRPr sz="1300" b="0" i="0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sz="1800" b="0" i="0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sz="1800" b="0" i="0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sz="1800" b="0" i="0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Text"/>
              <a:buChar char="•"/>
              <a:defRPr sz="1800" b="0" i="0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0309230.2023.224638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mailto:merilyn.meristo@tlu.e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719550" y="198000"/>
            <a:ext cx="7704900" cy="3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sz="6000" b="1" i="0"/>
              <a:t>Võõrkeele aineühenduste kujunemislugu</a:t>
            </a:r>
            <a:r>
              <a:rPr lang="et-EE" sz="6000" i="0"/>
              <a:t>: </a:t>
            </a:r>
            <a:r>
              <a:rPr lang="et-EE" sz="6000"/>
              <a:t>nõukogude perioodist tänapäeva</a:t>
            </a:r>
            <a:endParaRPr sz="6000" i="1" u="none" strike="noStrike" cap="none">
              <a:solidFill>
                <a:srgbClr val="000000"/>
              </a:solidFill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827584" y="4149080"/>
            <a:ext cx="7704856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r>
              <a:rPr lang="et-EE"/>
              <a:t>Merilyn Meristo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r>
              <a:rPr lang="et-EE"/>
              <a:t>18.11.2023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r>
              <a:rPr lang="et-EE"/>
              <a:t>Tartu</a:t>
            </a:r>
            <a:endParaRPr sz="36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6732240" y="260648"/>
            <a:ext cx="2098576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sz="4800" i="1" u="none" strike="noStrike" cap="none">
                <a:solidFill>
                  <a:schemeClr val="lt1"/>
                </a:solidFill>
              </a:rPr>
              <a:t>TÄHTIS</a:t>
            </a:r>
            <a:br>
              <a:rPr lang="et-EE" sz="4800" i="1" u="none" strike="noStrike" cap="none">
                <a:solidFill>
                  <a:schemeClr val="lt1"/>
                </a:solidFill>
              </a:rPr>
            </a:br>
            <a:r>
              <a:rPr lang="et-EE" sz="4800" i="1" u="none" strike="noStrike" cap="none">
                <a:solidFill>
                  <a:schemeClr val="lt1"/>
                </a:solidFill>
              </a:rPr>
              <a:t>FAKT </a:t>
            </a:r>
            <a:endParaRPr sz="4800" i="1" u="none" strike="noStrike" cap="none">
              <a:solidFill>
                <a:schemeClr val="lt1"/>
              </a:solidFill>
            </a:endParaRPr>
          </a:p>
        </p:txBody>
      </p:sp>
      <p:sp>
        <p:nvSpPr>
          <p:cNvPr id="164" name="Google Shape;164;p10"/>
          <p:cNvSpPr txBox="1">
            <a:spLocks noGrp="1"/>
          </p:cNvSpPr>
          <p:nvPr>
            <p:ph type="body" idx="1"/>
          </p:nvPr>
        </p:nvSpPr>
        <p:spPr>
          <a:xfrm>
            <a:off x="611200" y="603125"/>
            <a:ext cx="5329200" cy="6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t-EE" sz="2400" b="1"/>
              <a:t>Võõrkeele eriklassidega koolides</a:t>
            </a:r>
            <a:r>
              <a:rPr lang="et-EE" sz="2400"/>
              <a:t>:</a:t>
            </a:r>
            <a:endParaRPr/>
          </a:p>
          <a:p>
            <a:pPr marL="165600" marR="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Crimson Text"/>
              <a:buChar char="-"/>
            </a:pPr>
            <a:r>
              <a:rPr lang="et-EE" sz="2400"/>
              <a:t>Mitteametlikud töörühmad</a:t>
            </a:r>
            <a:endParaRPr sz="2400"/>
          </a:p>
          <a:p>
            <a:pPr marL="800100" marR="0" lvl="1" indent="-3365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100"/>
              <a:buFont typeface="Crimson Text"/>
              <a:buChar char="-"/>
            </a:pPr>
            <a:r>
              <a:rPr lang="et-EE" sz="2100"/>
              <a:t>eelkõige materjalide puuduse leevendamiseks</a:t>
            </a:r>
            <a:endParaRPr sz="2100"/>
          </a:p>
          <a:p>
            <a:pPr marL="1200150" marR="0" lvl="2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t-EE" sz="1900"/>
              <a:t>autentsete materjalide jagamine</a:t>
            </a:r>
            <a:endParaRPr sz="1900"/>
          </a:p>
          <a:p>
            <a:pPr marL="1200150" marR="0" lvl="2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t-EE" sz="1900"/>
              <a:t>ülesannete loomine</a:t>
            </a:r>
            <a:endParaRPr sz="1900"/>
          </a:p>
          <a:p>
            <a:pPr marL="800100" marR="0" lvl="1" indent="-3365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Char char="-"/>
            </a:pPr>
            <a:r>
              <a:rPr lang="et-EE" sz="2100"/>
              <a:t>ühistunde tekitamiseks (omavahel räägiti sihtkeeles)</a:t>
            </a:r>
            <a:endParaRPr sz="2100"/>
          </a:p>
          <a:p>
            <a:pPr marL="165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sz="2100"/>
              <a:t>Muutusid hiljem ametlikeks sektsioonideks (=tänased õppetoolid)</a:t>
            </a:r>
            <a:endParaRPr sz="2100"/>
          </a:p>
          <a:p>
            <a:pPr marL="165600" marR="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Crimson Text"/>
              <a:buChar char="-"/>
            </a:pPr>
            <a:r>
              <a:rPr lang="et-EE" sz="2100"/>
              <a:t> </a:t>
            </a:r>
            <a:r>
              <a:rPr lang="et-EE" sz="2400"/>
              <a:t>1970ndatel ja 1980ndatel koostöö teiste koolidega</a:t>
            </a:r>
            <a:endParaRPr/>
          </a:p>
          <a:p>
            <a:pPr marL="800100" marR="0" lvl="1" indent="-311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Char char="-"/>
            </a:pPr>
            <a:r>
              <a:rPr lang="et-EE" sz="1900"/>
              <a:t>külastati koole üle Eesti, roteeruvalt</a:t>
            </a:r>
            <a:endParaRPr sz="1900"/>
          </a:p>
          <a:p>
            <a:pPr marL="800100" marR="0" lvl="1" indent="-311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Char char="-"/>
            </a:pPr>
            <a:r>
              <a:rPr lang="et-EE" sz="1900"/>
              <a:t>näidistunnid</a:t>
            </a:r>
            <a:endParaRPr sz="1900"/>
          </a:p>
          <a:p>
            <a:pPr marL="80010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-"/>
            </a:pPr>
            <a:r>
              <a:rPr lang="et-EE" sz="1900">
                <a:solidFill>
                  <a:schemeClr val="dk1"/>
                </a:solidFill>
              </a:rPr>
              <a:t>õpilasüritused (näidendid, ettekanded)</a:t>
            </a:r>
            <a:endParaRPr sz="1900">
              <a:solidFill>
                <a:schemeClr val="dk1"/>
              </a:solidFill>
            </a:endParaRPr>
          </a:p>
          <a:p>
            <a:pPr marL="80010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-"/>
            </a:pPr>
            <a:r>
              <a:rPr lang="et-EE" sz="1900">
                <a:solidFill>
                  <a:schemeClr val="dk1"/>
                </a:solidFill>
              </a:rPr>
              <a:t>metoodikaalane kogemusvahetus</a:t>
            </a:r>
            <a:endParaRPr sz="1900">
              <a:solidFill>
                <a:schemeClr val="dk1"/>
              </a:solidFill>
            </a:endParaRPr>
          </a:p>
          <a:p>
            <a:pPr marL="80010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t-EE" sz="1900">
                <a:solidFill>
                  <a:schemeClr val="dk1"/>
                </a:solidFill>
              </a:rPr>
              <a:t>kutsuti esinema ka didaktikuid ja õppejõude</a:t>
            </a:r>
            <a:endParaRPr sz="1900">
              <a:solidFill>
                <a:schemeClr val="dk1"/>
              </a:solidFill>
            </a:endParaRPr>
          </a:p>
          <a:p>
            <a:pPr marL="80010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t-EE" sz="1900">
                <a:solidFill>
                  <a:schemeClr val="dk1"/>
                </a:solidFill>
              </a:rPr>
              <a:t>sotsiaalne suhtlus väljaspool kooli (restoranid)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165" name="Google Shape;165;p10" descr="!-IMG_3937-fassaad-ruut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43663" y="2780928"/>
            <a:ext cx="2700337" cy="2700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611200" y="620701"/>
            <a:ext cx="5329200" cy="5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b="1">
                <a:solidFill>
                  <a:schemeClr val="accent1"/>
                </a:solidFill>
              </a:rPr>
              <a:t>Päevakava, 1972/73</a:t>
            </a:r>
            <a:endParaRPr b="1">
              <a:solidFill>
                <a:schemeClr val="accent1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AutoNum type="arabicPeriod"/>
            </a:pPr>
            <a:r>
              <a:rPr lang="et-EE"/>
              <a:t>Veerandilõppude kokkuvõtted õpilaste edukusest; 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t-EE"/>
              <a:t>Proletaarse internatsionalismi kasvatamine algkooli inglise keele tundides; 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t-EE"/>
              <a:t>Õpilaste individuaalne järeleaitamine ja mahajäämuse ennetamine;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t-EE"/>
              <a:t>Avatud tunni analüüs</a:t>
            </a:r>
            <a:endParaRPr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t-EE"/>
              <a:t>Iga keeleõpetaja peab pakkuma avatud tunde, mida käiakse vaatlemas ja hindamas;</a:t>
            </a:r>
            <a:endParaRPr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t-EE"/>
              <a:t>Sektsioonis arutati tunnivaatlust põhjalikult, protokolliti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72" name="Google Shape;172;p11"/>
          <p:cNvSpPr>
            <a:spLocks noGrp="1"/>
          </p:cNvSpPr>
          <p:nvPr>
            <p:ph type="pic" idx="2"/>
          </p:nvPr>
        </p:nvSpPr>
        <p:spPr>
          <a:xfrm>
            <a:off x="6443663" y="2780928"/>
            <a:ext cx="2700300" cy="2700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6732240" y="260648"/>
            <a:ext cx="20883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/>
              <a:t>Näide</a:t>
            </a:r>
            <a:endParaRPr/>
          </a:p>
        </p:txBody>
      </p:sp>
      <p:pic>
        <p:nvPicPr>
          <p:cNvPr id="174" name="Google Shape;174;p11" descr="10379720_650539311733163_3561738788542889878_o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314" r="18313"/>
          <a:stretch/>
        </p:blipFill>
        <p:spPr>
          <a:xfrm>
            <a:off x="6443675" y="2780925"/>
            <a:ext cx="2700300" cy="28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3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/>
              <a:t>Võõrkeeleõpetajad</a:t>
            </a:r>
            <a:endParaRPr/>
          </a:p>
        </p:txBody>
      </p:sp>
      <p:sp>
        <p:nvSpPr>
          <p:cNvPr id="181" name="Google Shape;181;p12"/>
          <p:cNvSpPr txBox="1">
            <a:spLocks noGrp="1"/>
          </p:cNvSpPr>
          <p:nvPr>
            <p:ph type="body" idx="1"/>
          </p:nvPr>
        </p:nvSpPr>
        <p:spPr>
          <a:xfrm>
            <a:off x="457200" y="1373601"/>
            <a:ext cx="8223300" cy="4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-EE"/>
              <a:t>Kõrge agentsusega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-EE"/>
              <a:t>Teistest ainetest rohkem vabadust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-EE"/>
              <a:t>Pääseti raudse eesriide taha (kas õpetaja või tõlgi või giidina)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-EE"/>
              <a:t>Hoiti kokku ja korraldati ühisüritusi ka väljaspool kooli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t-EE"/>
              <a:t>Nõukogude perioodil tekkinud traditsioone hoiti elus ka taasiseseisvumise järel (kuni oli neid, kes mäletasid ja osalesid)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>
            <a:spLocks noGrp="1"/>
          </p:cNvSpPr>
          <p:nvPr>
            <p:ph type="title"/>
          </p:nvPr>
        </p:nvSpPr>
        <p:spPr>
          <a:xfrm>
            <a:off x="755576" y="28074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60"/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60"/>
              <a:buNone/>
            </a:pPr>
            <a:r>
              <a:rPr lang="et-EE" b="1"/>
              <a:t>4.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60"/>
              <a:buNone/>
            </a:pPr>
            <a:r>
              <a:rPr lang="et-EE"/>
              <a:t>1990ndad</a:t>
            </a:r>
            <a:endParaRPr/>
          </a:p>
        </p:txBody>
      </p:sp>
      <p:sp>
        <p:nvSpPr>
          <p:cNvPr id="188" name="Google Shape;188;p13"/>
          <p:cNvSpPr>
            <a:spLocks noGrp="1"/>
          </p:cNvSpPr>
          <p:nvPr>
            <p:ph type="pic" idx="2"/>
          </p:nvPr>
        </p:nvSpPr>
        <p:spPr>
          <a:xfrm>
            <a:off x="34558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189" name="Google Shape;189;p13"/>
          <p:cNvSpPr>
            <a:spLocks noGrp="1"/>
          </p:cNvSpPr>
          <p:nvPr>
            <p:ph type="pic" idx="3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190" name="Google Shape;190;p13"/>
          <p:cNvSpPr txBox="1">
            <a:spLocks noGrp="1"/>
          </p:cNvSpPr>
          <p:nvPr>
            <p:ph type="body" idx="1"/>
          </p:nvPr>
        </p:nvSpPr>
        <p:spPr>
          <a:xfrm>
            <a:off x="468900" y="2527825"/>
            <a:ext cx="7955700" cy="3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 b="1" i="0"/>
              <a:t>Täiendkoolitused (keele- ja õpetamisalaseid) </a:t>
            </a:r>
            <a:endParaRPr b="1" i="0"/>
          </a:p>
          <a:p>
            <a:pPr marL="914400" lvl="0" indent="-349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00"/>
              <a:buChar char="●"/>
            </a:pPr>
            <a:r>
              <a:rPr lang="et-EE" sz="1900"/>
              <a:t>Taani Kultuuriinstituut</a:t>
            </a:r>
            <a:endParaRPr sz="1900"/>
          </a:p>
          <a:p>
            <a:pPr marL="9144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t-EE" sz="1900"/>
              <a:t>Briti Nõukogu</a:t>
            </a:r>
            <a:endParaRPr sz="1900"/>
          </a:p>
          <a:p>
            <a:pPr marL="9144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t-EE" sz="1900"/>
              <a:t>Goethe Instituut </a:t>
            </a:r>
            <a:endParaRPr sz="1900"/>
          </a:p>
          <a:p>
            <a:pPr marL="9144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t-EE" sz="1900"/>
              <a:t>Prantsuse Kultuurikeskus (hilisem Prantsuse instituut)jne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 b="1" i="0">
                <a:solidFill>
                  <a:srgbClr val="B20533"/>
                </a:solidFill>
              </a:rPr>
              <a:t>Aktiivsemad õpetajad koondusid</a:t>
            </a:r>
            <a:endParaRPr b="1" i="0">
              <a:solidFill>
                <a:srgbClr val="B2053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 b="1" i="0">
                <a:solidFill>
                  <a:schemeClr val="dk1"/>
                </a:solidFill>
              </a:rPr>
              <a:t>1991 - Inglise Keele Õpetajate Selts</a:t>
            </a:r>
            <a:endParaRPr b="1" i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 b="1" i="0">
                <a:solidFill>
                  <a:schemeClr val="dk1"/>
                </a:solidFill>
              </a:rPr>
              <a:t>1992 - Saksa Keele Õpetajate Selts</a:t>
            </a:r>
            <a:endParaRPr b="1" i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 b="1" i="0">
                <a:solidFill>
                  <a:schemeClr val="dk1"/>
                </a:solidFill>
              </a:rPr>
              <a:t>1993 - Soome Keele Õpetajate Selts</a:t>
            </a:r>
            <a:endParaRPr b="1" i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 b="1" i="0">
                <a:solidFill>
                  <a:schemeClr val="dk1"/>
                </a:solidFill>
              </a:rPr>
              <a:t>1998 - Prantsuse Keele Õpetajate Selts (1992)</a:t>
            </a:r>
            <a:endParaRPr b="1" i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 b="1" i="0">
                <a:solidFill>
                  <a:schemeClr val="dk1"/>
                </a:solidFill>
              </a:rPr>
              <a:t>1998 - Vene Keele Õpetajate Selts</a:t>
            </a:r>
            <a:endParaRPr b="1" i="0">
              <a:solidFill>
                <a:schemeClr val="dk1"/>
              </a:solidFill>
            </a:endParaRPr>
          </a:p>
        </p:txBody>
      </p:sp>
      <p:pic>
        <p:nvPicPr>
          <p:cNvPr id="191" name="Google Shape;191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13276" y="280746"/>
            <a:ext cx="234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270976" y="280746"/>
            <a:ext cx="234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3456136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60"/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60"/>
              <a:buNone/>
            </a:pPr>
            <a:r>
              <a:rPr lang="et-EE" b="1"/>
              <a:t>5.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60"/>
              <a:buNone/>
            </a:pPr>
            <a:r>
              <a:rPr lang="et-EE"/>
              <a:t>2000ndad</a:t>
            </a:r>
            <a:endParaRPr/>
          </a:p>
        </p:txBody>
      </p:sp>
      <p:sp>
        <p:nvSpPr>
          <p:cNvPr id="199" name="Google Shape;199;p14"/>
          <p:cNvSpPr>
            <a:spLocks noGrp="1"/>
          </p:cNvSpPr>
          <p:nvPr>
            <p:ph type="pic" idx="2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200" name="Google Shape;200;p14"/>
          <p:cNvSpPr>
            <a:spLocks noGrp="1"/>
          </p:cNvSpPr>
          <p:nvPr>
            <p:ph type="pic" idx="3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201" name="Google Shape;201;p14"/>
          <p:cNvSpPr txBox="1">
            <a:spLocks noGrp="1"/>
          </p:cNvSpPr>
          <p:nvPr>
            <p:ph type="body" idx="1"/>
          </p:nvPr>
        </p:nvSpPr>
        <p:spPr>
          <a:xfrm>
            <a:off x="755650" y="3208550"/>
            <a:ext cx="7704900" cy="3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 b="1" i="0"/>
              <a:t>Stagnatsioon</a:t>
            </a:r>
            <a:endParaRPr b="1" i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/>
              <a:t>Puudus kontrolliv-käskiv funktsioon </a:t>
            </a:r>
            <a:endParaRPr/>
          </a:p>
          <a:p>
            <a:pPr marL="914400" lvl="0" indent="-349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00"/>
              <a:buChar char="●"/>
            </a:pPr>
            <a:r>
              <a:rPr lang="et-EE" sz="1900"/>
              <a:t>õpetajad pidid ise oma professionaalse arengu teed planeerima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/>
              <a:t>Algatused tekkisid rohujuuretasandil</a:t>
            </a:r>
            <a:endParaRPr/>
          </a:p>
          <a:p>
            <a:pPr marL="914400" lvl="0" indent="-349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00"/>
              <a:buChar char="●"/>
            </a:pPr>
            <a:r>
              <a:rPr lang="et-EE" sz="1900"/>
              <a:t>õhinapõhisus, kuid vähe jätkusuutlikkust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/>
              <a:t>Väsimus, tüdimus</a:t>
            </a:r>
            <a:endParaRPr/>
          </a:p>
          <a:p>
            <a:pPr marL="914400" lvl="0" indent="-349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00"/>
              <a:buChar char="●"/>
            </a:pPr>
            <a:r>
              <a:rPr lang="et-EE" sz="1900"/>
              <a:t>samad inimesed siin ja seal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/>
              <a:t>Seltside liikmete arv kahanes drastiliselt</a:t>
            </a:r>
            <a:endParaRPr/>
          </a:p>
          <a:p>
            <a:pPr marL="914400" lvl="0" indent="-349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00"/>
              <a:buChar char="●"/>
            </a:pPr>
            <a:r>
              <a:rPr lang="et-EE" sz="1900"/>
              <a:t>eelmainitud põhjustel kadus atraktiivsus</a:t>
            </a:r>
            <a:endParaRPr sz="1900"/>
          </a:p>
        </p:txBody>
      </p:sp>
      <p:pic>
        <p:nvPicPr>
          <p:cNvPr id="202" name="Google Shape;202;p1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4" descr="ASTRA-torn_ivar_veermae-0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63301" y="692696"/>
            <a:ext cx="234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6120432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60"/>
              <a:buNone/>
            </a:pPr>
            <a:r>
              <a:rPr lang="et-EE" b="1"/>
              <a:t>6.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60"/>
              <a:buNone/>
            </a:pPr>
            <a:r>
              <a:rPr lang="et-EE"/>
              <a:t>2020ndad</a:t>
            </a:r>
            <a:endParaRPr/>
          </a:p>
        </p:txBody>
      </p:sp>
      <p:sp>
        <p:nvSpPr>
          <p:cNvPr id="210" name="Google Shape;210;p15"/>
          <p:cNvSpPr>
            <a:spLocks noGrp="1"/>
          </p:cNvSpPr>
          <p:nvPr>
            <p:ph type="pic" idx="2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211" name="Google Shape;211;p15"/>
          <p:cNvSpPr>
            <a:spLocks noGrp="1"/>
          </p:cNvSpPr>
          <p:nvPr>
            <p:ph type="pic" idx="3"/>
          </p:nvPr>
        </p:nvSpPr>
        <p:spPr>
          <a:xfrm>
            <a:off x="345613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212" name="Google Shape;212;p15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9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/>
              <a:t>Selgem juhtimine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/>
              <a:t>Põlvkondade vahetus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/>
              <a:t>Õpetajate hääl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/>
              <a:t>Ühistunde olulisus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t-EE"/>
              <a:t>Uued suunad</a:t>
            </a:r>
            <a:endParaRPr/>
          </a:p>
          <a:p>
            <a:pPr marL="914400" lvl="0" indent="-349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00"/>
              <a:buChar char="●"/>
            </a:pPr>
            <a:r>
              <a:rPr lang="et-EE" sz="1900"/>
              <a:t>multilingualism</a:t>
            </a:r>
            <a:endParaRPr sz="1900"/>
          </a:p>
          <a:p>
            <a:pPr marL="9144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t-EE" sz="1900"/>
              <a:t>pandeemiajärgne maailm</a:t>
            </a:r>
            <a:endParaRPr sz="1900"/>
          </a:p>
        </p:txBody>
      </p:sp>
      <p:pic>
        <p:nvPicPr>
          <p:cNvPr id="213" name="Google Shape;213;p1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38001" y="692696"/>
            <a:ext cx="234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4648" y="692696"/>
            <a:ext cx="234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3923250" y="678225"/>
            <a:ext cx="5069400" cy="4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i="0"/>
              <a:t>Nõukogude perioodil olid paralleelselt</a:t>
            </a:r>
            <a:r>
              <a:rPr lang="et-EE"/>
              <a:t>: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t-EE"/>
              <a:t>ametlik, </a:t>
            </a:r>
            <a:r>
              <a:rPr lang="et-EE" b="1"/>
              <a:t>ülalt-alla käskiv-kontrolliv</a:t>
            </a:r>
            <a:r>
              <a:rPr lang="et-EE"/>
              <a:t> ainekomisjonide/sektsioonide süsteem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t-EE" b="1">
                <a:solidFill>
                  <a:schemeClr val="accent1"/>
                </a:solidFill>
              </a:rPr>
              <a:t>mitte-ametlikud</a:t>
            </a:r>
            <a:r>
              <a:rPr lang="et-EE"/>
              <a:t>, </a:t>
            </a:r>
            <a:r>
              <a:rPr lang="et-EE" b="1"/>
              <a:t>alt-üles initsiatiiviga</a:t>
            </a:r>
            <a:r>
              <a:rPr lang="et-EE"/>
              <a:t> õpetajate kogukonnad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b="1" i="0"/>
              <a:t>Mõlemate sümbioosina </a:t>
            </a:r>
            <a:endParaRPr b="1" i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b="1" i="0"/>
              <a:t>sündisid võõrkeelte aineseltsid</a:t>
            </a:r>
            <a:endParaRPr b="1" i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sz="2200" b="1" i="0">
                <a:solidFill>
                  <a:schemeClr val="accent1"/>
                </a:solidFill>
              </a:rPr>
              <a:t>Mitte-ametlikud kogukonnad</a:t>
            </a:r>
            <a:r>
              <a:rPr lang="et-EE" sz="2200" i="0"/>
              <a:t> kestsid nii kaua, kuni olid samad õpetajad</a:t>
            </a:r>
            <a:r>
              <a:rPr lang="et-EE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594047" y="476672"/>
            <a:ext cx="788670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 Sans"/>
              <a:buNone/>
            </a:pPr>
            <a:r>
              <a:rPr lang="et-EE" sz="2800">
                <a:solidFill>
                  <a:schemeClr val="dk1"/>
                </a:solidFill>
                <a:highlight>
                  <a:schemeClr val="lt1"/>
                </a:highlight>
              </a:rPr>
              <a:t>Uurimistööd on finantseerinud </a:t>
            </a:r>
            <a:r>
              <a:rPr lang="et-EE" sz="2800" b="1">
                <a:solidFill>
                  <a:schemeClr val="dk1"/>
                </a:solidFill>
                <a:highlight>
                  <a:schemeClr val="lt1"/>
                </a:highlight>
              </a:rPr>
              <a:t>Eesti Teadusagentuur</a:t>
            </a:r>
            <a:r>
              <a:rPr lang="et-EE" sz="28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 Sans"/>
              <a:buNone/>
            </a:pPr>
            <a:r>
              <a:rPr lang="et-EE" sz="2800">
                <a:solidFill>
                  <a:schemeClr val="dk1"/>
                </a:solidFill>
                <a:highlight>
                  <a:schemeClr val="lt1"/>
                </a:highlight>
              </a:rPr>
              <a:t>(</a:t>
            </a:r>
            <a:r>
              <a:rPr lang="et-EE" sz="2800" b="1">
                <a:solidFill>
                  <a:schemeClr val="accent1"/>
                </a:solidFill>
                <a:highlight>
                  <a:schemeClr val="lt1"/>
                </a:highlight>
              </a:rPr>
              <a:t>PUTJD 1129</a:t>
            </a:r>
            <a:r>
              <a:rPr lang="et-EE" sz="2800">
                <a:solidFill>
                  <a:schemeClr val="dk1"/>
                </a:solidFill>
                <a:highlight>
                  <a:schemeClr val="lt1"/>
                </a:highlight>
              </a:rPr>
              <a:t>)</a:t>
            </a:r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594047" y="4581129"/>
            <a:ext cx="78867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</a:pPr>
            <a:r>
              <a:rPr lang="et-EE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>
            <a:spLocks noGrp="1"/>
          </p:cNvSpPr>
          <p:nvPr>
            <p:ph type="body" idx="1"/>
          </p:nvPr>
        </p:nvSpPr>
        <p:spPr>
          <a:xfrm>
            <a:off x="611550" y="348026"/>
            <a:ext cx="78867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 Sans"/>
              <a:buNone/>
            </a:pPr>
            <a:r>
              <a:rPr lang="et-EE" sz="3000" b="1" i="1">
                <a:solidFill>
                  <a:schemeClr val="dk1"/>
                </a:solidFill>
              </a:rPr>
              <a:t>Täname kõiki uuringus osalejaid!</a:t>
            </a:r>
            <a:endParaRPr sz="3000" b="1" i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 Sans"/>
              <a:buNone/>
            </a:pPr>
            <a:r>
              <a:rPr lang="et-EE" sz="3000" b="1">
                <a:solidFill>
                  <a:schemeClr val="accent1"/>
                </a:solidFill>
              </a:rPr>
              <a:t>Aitäh kuulamast!</a:t>
            </a:r>
            <a:endParaRPr sz="1000" b="1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 Sans"/>
              <a:buNone/>
            </a:pPr>
            <a:br>
              <a:rPr lang="et-EE" sz="3000" b="1">
                <a:solidFill>
                  <a:schemeClr val="accent1"/>
                </a:solidFill>
              </a:rPr>
            </a:br>
            <a:endParaRPr sz="4000" b="1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endParaRPr sz="4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endParaRPr sz="4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endParaRPr sz="4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endParaRPr sz="4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</a:pPr>
            <a:endParaRPr sz="4000" b="1"/>
          </a:p>
          <a:p>
            <a:pPr marL="457200" marR="2540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50"/>
              <a:buFont typeface="Arial"/>
              <a:buNone/>
            </a:pPr>
            <a:r>
              <a:rPr lang="et-EE" sz="1350" b="1">
                <a:solidFill>
                  <a:srgbClr val="10147E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https://doi.org/10.1080/00309230.2023.2246380</a:t>
            </a:r>
            <a:br>
              <a:rPr lang="et-EE" sz="3600" i="0" u="none" strike="noStrike" cap="none">
                <a:solidFill>
                  <a:srgbClr val="000000"/>
                </a:solidFill>
              </a:rPr>
            </a:br>
            <a:r>
              <a:rPr lang="et-EE" sz="2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merilyn.meristo@tlu.ee</a:t>
            </a:r>
            <a:endParaRPr sz="2400">
              <a:solidFill>
                <a:schemeClr val="accent1"/>
              </a:solidFill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SzPts val="3600"/>
              <a:buNone/>
            </a:pPr>
            <a:endParaRPr/>
          </a:p>
        </p:txBody>
      </p:sp>
      <p:pic>
        <p:nvPicPr>
          <p:cNvPr id="231" name="Google Shape;23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2950" y="1221887"/>
            <a:ext cx="7886700" cy="356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460375" y="794342"/>
            <a:ext cx="8223300" cy="45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rimson Text"/>
              <a:buAutoNum type="arabicPeriod"/>
            </a:pPr>
            <a:r>
              <a:rPr lang="et-EE" sz="2600" b="0" i="0" u="none" strike="noStrike" cap="none">
                <a:solidFill>
                  <a:srgbClr val="374151"/>
                </a:solidFill>
                <a:latin typeface="Crimson Text"/>
                <a:ea typeface="Crimson Text"/>
                <a:cs typeface="Crimson Text"/>
                <a:sym typeface="Crimson Text"/>
              </a:rPr>
              <a:t>Kuidas tekkisid </a:t>
            </a:r>
            <a:r>
              <a:rPr lang="et-EE" sz="2600" b="1" i="0" u="none" strike="noStrike" cap="none">
                <a:solidFill>
                  <a:srgbClr val="374151"/>
                </a:solidFill>
                <a:latin typeface="Crimson Text"/>
                <a:ea typeface="Crimson Text"/>
                <a:cs typeface="Crimson Text"/>
                <a:sym typeface="Crimson Text"/>
              </a:rPr>
              <a:t>võõrkeeleõpetajate </a:t>
            </a:r>
            <a:r>
              <a:rPr lang="et-EE" sz="2600" b="1" i="0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aineühendused </a:t>
            </a:r>
            <a:r>
              <a:rPr lang="et-EE" sz="2600" b="0" i="0" u="none" strike="noStrike" cap="none">
                <a:solidFill>
                  <a:srgbClr val="374151"/>
                </a:solidFill>
                <a:latin typeface="Crimson Text"/>
                <a:ea typeface="Crimson Text"/>
                <a:cs typeface="Crimson Text"/>
                <a:sym typeface="Crimson Text"/>
              </a:rPr>
              <a:t>Nõukogude haridussüsteemis, milline oli nende </a:t>
            </a:r>
            <a:r>
              <a:rPr lang="et-EE" sz="2600" b="1" i="0" u="none" strike="noStrike" cap="none">
                <a:solidFill>
                  <a:schemeClr val="accent1"/>
                </a:solidFill>
                <a:latin typeface="Crimson Text"/>
                <a:ea typeface="Crimson Text"/>
                <a:cs typeface="Crimson Text"/>
                <a:sym typeface="Crimson Text"/>
              </a:rPr>
              <a:t>kontseptuaalne taust</a:t>
            </a:r>
            <a:r>
              <a:rPr lang="et-EE" sz="2600" b="0" i="0" u="none" strike="noStrike" cap="none">
                <a:solidFill>
                  <a:srgbClr val="374151"/>
                </a:solidFill>
                <a:latin typeface="Crimson Text"/>
                <a:ea typeface="Crimson Text"/>
                <a:cs typeface="Crimson Text"/>
                <a:sym typeface="Crimson Text"/>
              </a:rPr>
              <a:t> alguses ja kuidas on see aja jooksul muutunud?</a:t>
            </a:r>
            <a:endParaRPr sz="2600" b="0" i="0" u="none" strike="noStrike" cap="none">
              <a:solidFill>
                <a:srgbClr val="37415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600"/>
              <a:buFont typeface="Crimson Text"/>
              <a:buAutoNum type="arabicPeriod"/>
            </a:pPr>
            <a:r>
              <a:rPr lang="et-EE" sz="2600" b="0" i="0" u="none" strike="noStrike" cap="none">
                <a:solidFill>
                  <a:srgbClr val="374151"/>
                </a:solidFill>
                <a:latin typeface="Crimson Text"/>
                <a:ea typeface="Crimson Text"/>
                <a:cs typeface="Crimson Text"/>
                <a:sym typeface="Crimson Text"/>
              </a:rPr>
              <a:t>Kuidas on tänaste </a:t>
            </a:r>
            <a:r>
              <a:rPr lang="et-EE" sz="2600" b="1" i="0" u="none" strike="noStrike" cap="none">
                <a:solidFill>
                  <a:srgbClr val="374151"/>
                </a:solidFill>
                <a:latin typeface="Crimson Text"/>
                <a:ea typeface="Crimson Text"/>
                <a:cs typeface="Crimson Text"/>
                <a:sym typeface="Crimson Text"/>
              </a:rPr>
              <a:t>võõrkeeleõpetajate </a:t>
            </a:r>
            <a:r>
              <a:rPr lang="et-EE" sz="2600" b="1" i="0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aineühenduste</a:t>
            </a:r>
            <a:r>
              <a:rPr lang="et-EE" sz="2600" b="0" i="0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 </a:t>
            </a:r>
            <a:r>
              <a:rPr lang="et-EE" sz="2600" b="0" i="0" u="none" strike="noStrike" cap="none">
                <a:solidFill>
                  <a:srgbClr val="374151"/>
                </a:solidFill>
                <a:latin typeface="Crimson Text"/>
                <a:ea typeface="Crimson Text"/>
                <a:cs typeface="Crimson Text"/>
                <a:sym typeface="Crimson Text"/>
              </a:rPr>
              <a:t>eelkäijad toetanud võõrkeeleõpetajate </a:t>
            </a:r>
            <a:r>
              <a:rPr lang="et-EE" sz="2600" b="1" i="0" u="none" strike="noStrike" cap="none">
                <a:solidFill>
                  <a:schemeClr val="accent1"/>
                </a:solidFill>
                <a:latin typeface="Crimson Text"/>
                <a:ea typeface="Crimson Text"/>
                <a:cs typeface="Crimson Text"/>
                <a:sym typeface="Crimson Text"/>
              </a:rPr>
              <a:t>professionaalset arengut</a:t>
            </a:r>
            <a:r>
              <a:rPr lang="et-EE" sz="2600" b="0" i="0" u="none" strike="noStrike" cap="none">
                <a:solidFill>
                  <a:schemeClr val="accent1"/>
                </a:solidFill>
                <a:latin typeface="Crimson Text"/>
                <a:ea typeface="Crimson Text"/>
                <a:cs typeface="Crimson Text"/>
                <a:sym typeface="Crimson Text"/>
              </a:rPr>
              <a:t> </a:t>
            </a:r>
            <a:r>
              <a:rPr lang="et-EE" sz="2600" b="0" i="0" u="none" strike="noStrike" cap="none">
                <a:solidFill>
                  <a:srgbClr val="374151"/>
                </a:solidFill>
                <a:latin typeface="Crimson Text"/>
                <a:ea typeface="Crimson Text"/>
                <a:cs typeface="Crimson Text"/>
                <a:sym typeface="Crimson Text"/>
              </a:rPr>
              <a:t>Nõukogude perioodil ja kuidas seda toetatakse täna, 21. sajandil?</a:t>
            </a:r>
            <a:endParaRPr sz="2600" b="0" i="0" u="none" strike="noStrike" cap="none">
              <a:solidFill>
                <a:srgbClr val="37415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20533"/>
              </a:buClr>
              <a:buSzPts val="3400"/>
              <a:buFont typeface="Merriweather Sans"/>
              <a:buNone/>
            </a:pPr>
            <a:r>
              <a:rPr lang="et-EE" sz="3400" b="0" i="1" u="none" strike="noStrike" cap="none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.</a:t>
            </a:r>
            <a:endParaRPr sz="3400" b="0" i="1" u="none" strike="noStrike" cap="none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388225" y="0"/>
            <a:ext cx="82233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sz="600"/>
              <a:t>  </a:t>
            </a:r>
            <a:endParaRPr sz="600" i="1" u="none" strike="noStrike" cap="none">
              <a:solidFill>
                <a:srgbClr val="B20533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226000" y="667275"/>
            <a:ext cx="4036500" cy="5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6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b="1">
                <a:solidFill>
                  <a:schemeClr val="dk1"/>
                </a:solidFill>
              </a:rPr>
              <a:t>Praktikakogukondade teooria*</a:t>
            </a:r>
            <a:r>
              <a:rPr lang="et-EE">
                <a:solidFill>
                  <a:schemeClr val="dk1"/>
                </a:solidFill>
              </a:rPr>
              <a:t> - </a:t>
            </a:r>
            <a:r>
              <a:rPr lang="et-EE" sz="2000" i="1">
                <a:solidFill>
                  <a:schemeClr val="dk1"/>
                </a:solidFill>
              </a:rPr>
              <a:t>Lave &amp; Wenger 1991; Wenger 1999; Wenger jt 2002, Wenger-Trayner jt 2022.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sz="2000">
                <a:solidFill>
                  <a:schemeClr val="dk1"/>
                </a:solidFill>
                <a:highlight>
                  <a:srgbClr val="FFFFFF"/>
                </a:highlight>
              </a:rPr>
              <a:t>“Rühm inimesi jagab muret või kirge mõne tegevusala vastu ja nad õpivad vastastikku suheldes seda paremini harrastama.”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LcParenR"/>
            </a:pPr>
            <a:r>
              <a:rPr lang="et-EE" sz="2000" b="1">
                <a:solidFill>
                  <a:schemeClr val="dk1"/>
                </a:solidFill>
              </a:rPr>
              <a:t>Valdkond </a:t>
            </a:r>
            <a:r>
              <a:rPr lang="et-EE" sz="2000">
                <a:solidFill>
                  <a:schemeClr val="dk1"/>
                </a:solidFill>
              </a:rPr>
              <a:t>- võõrkeelte õpetamine koolis;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LcParenR"/>
            </a:pPr>
            <a:r>
              <a:rPr lang="et-EE" sz="2000" b="1">
                <a:solidFill>
                  <a:schemeClr val="dk1"/>
                </a:solidFill>
              </a:rPr>
              <a:t>Kogukond </a:t>
            </a:r>
            <a:r>
              <a:rPr lang="et-EE" sz="2000">
                <a:solidFill>
                  <a:schemeClr val="dk1"/>
                </a:solidFill>
              </a:rPr>
              <a:t>- võõrkeeleõpetajate kogukond kindlas piirkonnas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LcParenR"/>
            </a:pPr>
            <a:r>
              <a:rPr lang="et-EE" sz="2000" b="1">
                <a:solidFill>
                  <a:schemeClr val="dk1"/>
                </a:solidFill>
              </a:rPr>
              <a:t>Praktika </a:t>
            </a:r>
            <a:r>
              <a:rPr lang="et-EE" sz="2000">
                <a:solidFill>
                  <a:schemeClr val="dk1"/>
                </a:solidFill>
              </a:rPr>
              <a:t>- üksteiselt õppimine ja koosõppimine, kogemuste vahetus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800"/>
              <a:buFont typeface="Merriweather Sans"/>
              <a:buNone/>
            </a:pPr>
            <a:r>
              <a:rPr lang="et-EE" sz="2000"/>
              <a:t>Tulemiks on toimiv teadmiste liikumine kogukonnas.</a:t>
            </a:r>
            <a:endParaRPr sz="20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2"/>
          </p:nvPr>
        </p:nvSpPr>
        <p:spPr>
          <a:xfrm>
            <a:off x="4567600" y="750075"/>
            <a:ext cx="4373100" cy="50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t-EE" sz="2800" b="1"/>
              <a:t>Professionalismi</a:t>
            </a:r>
            <a:r>
              <a:rPr lang="et-EE" b="1">
                <a:solidFill>
                  <a:schemeClr val="dk1"/>
                </a:solidFill>
              </a:rPr>
              <a:t> ajajärkude teooria**</a:t>
            </a:r>
            <a:r>
              <a:rPr lang="et-EE">
                <a:solidFill>
                  <a:schemeClr val="dk1"/>
                </a:solidFill>
              </a:rPr>
              <a:t>  - </a:t>
            </a:r>
            <a:r>
              <a:rPr lang="et-EE" sz="2000" i="1">
                <a:solidFill>
                  <a:schemeClr val="dk1"/>
                </a:solidFill>
              </a:rPr>
              <a:t>Hargreaves 2022</a:t>
            </a:r>
            <a:endParaRPr sz="2000">
              <a:solidFill>
                <a:schemeClr val="dk1"/>
              </a:solidFill>
            </a:endParaRPr>
          </a:p>
          <a:p>
            <a:pPr marL="165600" marR="0" lvl="0" indent="-16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000">
              <a:solidFill>
                <a:schemeClr val="dk1"/>
              </a:solidFill>
            </a:endParaRPr>
          </a:p>
          <a:p>
            <a:pPr marL="165600" marR="0" lvl="0" indent="-16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t-EE" sz="2000">
                <a:solidFill>
                  <a:schemeClr val="dk1"/>
                </a:solidFill>
              </a:rPr>
              <a:t>a) </a:t>
            </a:r>
            <a:r>
              <a:rPr lang="et-EE" sz="2000" b="1">
                <a:solidFill>
                  <a:schemeClr val="dk1"/>
                </a:solidFill>
              </a:rPr>
              <a:t>pre</a:t>
            </a:r>
            <a:r>
              <a:rPr lang="et-EE" sz="2000">
                <a:solidFill>
                  <a:schemeClr val="dk1"/>
                </a:solidFill>
              </a:rPr>
              <a:t>-professionalism (XX saj alg), õpetajaks õpiti läbi praktika, üksi klassis;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sz="2000">
                <a:solidFill>
                  <a:schemeClr val="dk1"/>
                </a:solidFill>
              </a:rPr>
              <a:t>b) </a:t>
            </a:r>
            <a:r>
              <a:rPr lang="et-EE" sz="2000" b="1">
                <a:solidFill>
                  <a:schemeClr val="dk1"/>
                </a:solidFill>
              </a:rPr>
              <a:t>autonoomne </a:t>
            </a:r>
            <a:r>
              <a:rPr lang="et-EE" sz="2000">
                <a:solidFill>
                  <a:schemeClr val="dk1"/>
                </a:solidFill>
              </a:rPr>
              <a:t>professionalism (1960ndad ja edasi), individuaalne töö, vabadus otsustada meetodite üle, üksi klassis;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sz="2000">
                <a:solidFill>
                  <a:schemeClr val="dk1"/>
                </a:solidFill>
              </a:rPr>
              <a:t>c) </a:t>
            </a:r>
            <a:r>
              <a:rPr lang="et-EE" sz="2000" b="1">
                <a:solidFill>
                  <a:schemeClr val="dk1"/>
                </a:solidFill>
              </a:rPr>
              <a:t>kollegiaalne </a:t>
            </a:r>
            <a:r>
              <a:rPr lang="et-EE" sz="2000">
                <a:solidFill>
                  <a:schemeClr val="dk1"/>
                </a:solidFill>
              </a:rPr>
              <a:t>professionalism (1980ndad), õpetajatevaheline koostöö, enesetõhususe toetamine;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sz="2000">
                <a:solidFill>
                  <a:schemeClr val="dk1"/>
                </a:solidFill>
              </a:rPr>
              <a:t>d) </a:t>
            </a:r>
            <a:r>
              <a:rPr lang="et-EE" sz="2000" b="1">
                <a:solidFill>
                  <a:schemeClr val="dk1"/>
                </a:solidFill>
              </a:rPr>
              <a:t>post</a:t>
            </a:r>
            <a:r>
              <a:rPr lang="et-EE" sz="2000">
                <a:solidFill>
                  <a:schemeClr val="dk1"/>
                </a:solidFill>
              </a:rPr>
              <a:t>- /postmodernne professionalism (2000ndad), õpilane kui klient, koostöö eri huvirühmadega.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0" r="128"/>
          <a:stretch/>
        </p:blipFill>
        <p:spPr>
          <a:xfrm>
            <a:off x="6146800" y="188640"/>
            <a:ext cx="2997200" cy="29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655968" y="258905"/>
            <a:ext cx="4978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/>
              <a:t>Metoodika</a:t>
            </a:r>
            <a:endParaRPr sz="4800" i="1" u="none" strike="noStrike" cap="none">
              <a:solidFill>
                <a:srgbClr val="B20533"/>
              </a:solidFill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95400" y="834900"/>
            <a:ext cx="6140400" cy="59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600" marR="0" lvl="0" indent="-16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Crimson Text"/>
              <a:buChar char="-"/>
            </a:pPr>
            <a:r>
              <a:rPr lang="et-EE"/>
              <a:t> </a:t>
            </a:r>
            <a:r>
              <a:rPr lang="et-EE" sz="2300"/>
              <a:t>Juhtumiuuring ja </a:t>
            </a:r>
            <a:r>
              <a:rPr lang="et-EE" sz="2300" i="1"/>
              <a:t>Cross-Historical Analysis </a:t>
            </a:r>
            <a:r>
              <a:rPr lang="et-EE" sz="2300"/>
              <a:t>- sotsiaalsete muutuste analüüs läbi ajaloolise perspektiivi </a:t>
            </a:r>
            <a:endParaRPr sz="2300"/>
          </a:p>
          <a:p>
            <a:pPr marL="165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300"/>
              <a:buFont typeface="Crimson Text"/>
              <a:buChar char="-"/>
            </a:pPr>
            <a:r>
              <a:rPr lang="et-EE" sz="2300"/>
              <a:t> Individuaal- ja fookusgrupi </a:t>
            </a:r>
            <a:r>
              <a:rPr lang="et-EE" sz="2300" b="1"/>
              <a:t>intervjuud</a:t>
            </a:r>
            <a:endParaRPr sz="2300" b="1"/>
          </a:p>
          <a:p>
            <a:pPr marL="540000" lvl="1" indent="-3206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-"/>
            </a:pPr>
            <a:r>
              <a:rPr lang="et-EE" sz="1900">
                <a:solidFill>
                  <a:schemeClr val="dk1"/>
                </a:solidFill>
              </a:rPr>
              <a:t>10 võõrkeele eriklasside võõrkeeleõpetajat (alustasid õpetamist 1967-1983)</a:t>
            </a:r>
            <a:endParaRPr sz="1900">
              <a:solidFill>
                <a:schemeClr val="dk1"/>
              </a:solidFill>
            </a:endParaRPr>
          </a:p>
          <a:p>
            <a:pPr marL="540000" marR="0" lvl="1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300"/>
              <a:buFont typeface="Crimson Text"/>
              <a:buChar char="-"/>
            </a:pPr>
            <a:r>
              <a:rPr lang="et-EE" sz="1900"/>
              <a:t>40-210 min</a:t>
            </a:r>
            <a:endParaRPr sz="1900"/>
          </a:p>
          <a:p>
            <a:pPr marL="540000" marR="0" lvl="1" indent="-3206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t-EE" sz="1900"/>
              <a:t>läbi isiklike kontaktide ja koolijuhtide kaudu</a:t>
            </a:r>
            <a:endParaRPr sz="1900"/>
          </a:p>
          <a:p>
            <a:pPr marL="16560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700"/>
              <a:buFont typeface="Crimson Text"/>
              <a:buChar char="-"/>
            </a:pPr>
            <a:r>
              <a:rPr lang="et-EE" sz="2300"/>
              <a:t>10 kirjalikku </a:t>
            </a:r>
            <a:r>
              <a:rPr lang="et-EE" sz="2300" b="1"/>
              <a:t>intervjuud </a:t>
            </a:r>
            <a:r>
              <a:rPr lang="et-EE" sz="2300"/>
              <a:t>tänaste aineühenduste juhtidega</a:t>
            </a:r>
            <a:endParaRPr sz="2300"/>
          </a:p>
          <a:p>
            <a:pPr marL="165600" marR="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500"/>
              <a:buFont typeface="Crimson Text"/>
              <a:buChar char="-"/>
            </a:pPr>
            <a:r>
              <a:rPr lang="et-EE" sz="2300" b="1"/>
              <a:t>Ajakiri </a:t>
            </a:r>
            <a:r>
              <a:rPr lang="et-EE" sz="2300"/>
              <a:t>Nõukogude Kool (1958-1970)</a:t>
            </a:r>
            <a:endParaRPr sz="2300"/>
          </a:p>
          <a:p>
            <a:pPr marL="165600" marR="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500"/>
              <a:buFont typeface="Crimson Text"/>
              <a:buChar char="-"/>
            </a:pPr>
            <a:r>
              <a:rPr lang="et-EE" sz="2300" b="1"/>
              <a:t>Arhiividokumendid (</a:t>
            </a:r>
            <a:r>
              <a:rPr lang="et-EE" sz="2300"/>
              <a:t>sh</a:t>
            </a:r>
            <a:r>
              <a:rPr lang="et-EE" sz="2300" b="1"/>
              <a:t> </a:t>
            </a:r>
            <a:r>
              <a:rPr lang="et-EE" sz="2300">
                <a:solidFill>
                  <a:schemeClr val="dk1"/>
                </a:solidFill>
              </a:rPr>
              <a:t>väliseesti ajalehed)</a:t>
            </a:r>
            <a:r>
              <a:rPr lang="et-EE" sz="2300"/>
              <a:t>:</a:t>
            </a:r>
            <a:endParaRPr sz="2300"/>
          </a:p>
          <a:p>
            <a:pPr marL="540000" marR="0" lvl="1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t-EE" sz="1900"/>
              <a:t>Eesti Pedagoogika Arhiivmuuseum</a:t>
            </a:r>
            <a:endParaRPr sz="1900"/>
          </a:p>
          <a:p>
            <a:pPr marL="540000" marR="0" lvl="1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t-EE" sz="1900"/>
              <a:t>Rahvusarhiiv</a:t>
            </a:r>
            <a:endParaRPr sz="1900"/>
          </a:p>
          <a:p>
            <a:pPr marL="540000" marR="0" lvl="1" indent="-352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t-EE" sz="1900"/>
              <a:t>Tallinna 21. Kooli arhiiv</a:t>
            </a:r>
            <a:r>
              <a:rPr lang="et-EE" sz="2300"/>
              <a:t> 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755576" y="418071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20"/>
              <a:buFont typeface="Times New Roman"/>
              <a:buNone/>
            </a:pPr>
            <a:r>
              <a:rPr lang="et-EE" b="1" i="1" u="none" strike="noStrike" cap="none">
                <a:solidFill>
                  <a:schemeClr val="lt1"/>
                </a:solidFill>
              </a:rPr>
              <a:t>1. </a:t>
            </a:r>
            <a:endParaRPr b="1" i="1" u="none" strike="noStrike" cap="none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20"/>
              <a:buFont typeface="Times New Roman"/>
              <a:buNone/>
            </a:pPr>
            <a:r>
              <a:rPr lang="et-EE" sz="3500"/>
              <a:t>Enne 1918.a.</a:t>
            </a:r>
            <a:br>
              <a:rPr lang="et-EE" sz="3600" i="1" u="none" strike="noStrike" cap="none">
                <a:solidFill>
                  <a:schemeClr val="lt1"/>
                </a:solidFill>
              </a:rPr>
            </a:br>
            <a:endParaRPr sz="3200" i="1" u="none" strike="noStrike" cap="none">
              <a:solidFill>
                <a:schemeClr val="lt1"/>
              </a:solidFill>
            </a:endParaRPr>
          </a:p>
        </p:txBody>
      </p:sp>
      <p:pic>
        <p:nvPicPr>
          <p:cNvPr id="127" name="Google Shape;127;p5" descr="ASTRA-torn_ivar_veermae-0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55876" y="418071"/>
            <a:ext cx="2340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755650" y="2929800"/>
            <a:ext cx="7704900" cy="3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</a:pPr>
            <a:r>
              <a:rPr lang="et-EE" sz="2300"/>
              <a:t>Eesti keelemaastik oli sajandeid kolmkeelne</a:t>
            </a:r>
            <a:endParaRPr sz="2300"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eesti keel põliselanikel</a:t>
            </a:r>
            <a:endParaRPr sz="2000"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saksa keel kui eliidi keel ülemklassil</a:t>
            </a:r>
            <a:endParaRPr sz="2000"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vene keel asjaajamiskeel juhtimistasandil</a:t>
            </a:r>
            <a:endParaRPr sz="20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t-EE" sz="2300"/>
              <a:t>Võõrkeeli õpetati juba XVII saj., 1631.a. esimene gümnaasium</a:t>
            </a:r>
            <a:endParaRPr sz="23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õppekeeleks ladina keel</a:t>
            </a:r>
            <a:endParaRPr sz="20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saksa ja kreeka keele grammatika</a:t>
            </a:r>
            <a:endParaRPr sz="20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t-EE" sz="2300"/>
              <a:t>1905.a. õpetati eestikeelses poistegümnaasiumis:</a:t>
            </a:r>
            <a:endParaRPr sz="23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vene, ladina, kreeka, saksa ja prantsuse keelt</a:t>
            </a:r>
            <a:endParaRPr sz="20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t-EE" sz="2300"/>
              <a:t>teaduskoolis:</a:t>
            </a:r>
            <a:endParaRPr sz="23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vene, saksa, prantsuse ja inglise keelt</a:t>
            </a:r>
            <a:endParaRPr sz="20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t-EE" sz="2300"/>
              <a:t>1912.a. tütarlaste keskkoolis:</a:t>
            </a:r>
            <a:endParaRPr sz="23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vene, saksa ja prantsuse keelt</a:t>
            </a:r>
            <a:endParaRPr sz="2000"/>
          </a:p>
        </p:txBody>
      </p:sp>
      <p:pic>
        <p:nvPicPr>
          <p:cNvPr id="129" name="Google Shape;129;p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463846"/>
            <a:ext cx="234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3456136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20"/>
              <a:buFont typeface="Times New Roman"/>
              <a:buNone/>
            </a:pPr>
            <a:r>
              <a:rPr lang="et-EE" b="1" i="1" u="none" strike="noStrike" cap="none">
                <a:solidFill>
                  <a:schemeClr val="lt1"/>
                </a:solidFill>
              </a:rPr>
              <a:t>2.</a:t>
            </a:r>
            <a:br>
              <a:rPr lang="et-EE" sz="3600" i="1" u="none" strike="noStrike" cap="none">
                <a:solidFill>
                  <a:schemeClr val="lt1"/>
                </a:solidFill>
              </a:rPr>
            </a:br>
            <a:r>
              <a:rPr lang="et-EE" sz="3500"/>
              <a:t>1918-1940</a:t>
            </a:r>
            <a:endParaRPr sz="3500" i="1" u="none" strike="noStrike" cap="none">
              <a:solidFill>
                <a:schemeClr val="lt1"/>
              </a:solidFill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755650" y="3284975"/>
            <a:ext cx="78627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</a:pPr>
            <a:r>
              <a:rPr lang="et-EE" sz="2300"/>
              <a:t>Riigikoolides vähemalt üks võõrkeel, erakoolides mitu võõrkeelt.</a:t>
            </a:r>
            <a:endParaRPr sz="23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</a:pPr>
            <a:r>
              <a:rPr lang="et-EE" sz="2300"/>
              <a:t>Levinuimad võõrkeeled:</a:t>
            </a:r>
            <a:endParaRPr sz="2300"/>
          </a:p>
          <a:p>
            <a:pPr marL="9144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t-EE" sz="2000"/>
              <a:t>saksa, inglise, prantsuse ja vene keel</a:t>
            </a:r>
            <a:endParaRPr sz="20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t-EE" sz="2300"/>
              <a:t>Võõrkeeleõpetajad õppisid või täien</a:t>
            </a:r>
            <a:r>
              <a:rPr lang="et-EE" sz="2400" i="1" u="none" strike="noStrike" cap="none">
                <a:solidFill>
                  <a:srgbClr val="000000"/>
                </a:solidFill>
              </a:rPr>
              <a:t>dasid end sageli sihtkee</a:t>
            </a:r>
            <a:r>
              <a:rPr lang="et-EE" sz="2400"/>
              <a:t>lsetes maades.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t-EE" sz="2300"/>
              <a:t>Nt Hilda Taba kaitses 1927.a. USAs magistri- ja 1932.a. doktorikraadi.</a:t>
            </a:r>
            <a:r>
              <a:rPr lang="et-EE" sz="2400"/>
              <a:t> 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t-EE" sz="2300"/>
              <a:t>1919.a. Tallinna Juudi Kool</a:t>
            </a:r>
            <a:endParaRPr sz="23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t-EE" sz="2300"/>
              <a:t>1921.a. Prantsuse Lütseum</a:t>
            </a:r>
            <a:endParaRPr sz="23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t-EE" sz="2300"/>
              <a:t>1932.a. Inglise Kolledž</a:t>
            </a:r>
            <a:endParaRPr sz="2300"/>
          </a:p>
        </p:txBody>
      </p:sp>
      <p:pic>
        <p:nvPicPr>
          <p:cNvPr id="136" name="Google Shape;136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692696"/>
            <a:ext cx="234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740300" y="2758075"/>
            <a:ext cx="7704900" cy="3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</a:pPr>
            <a:r>
              <a:rPr lang="et-EE" sz="2300"/>
              <a:t>Võõrkeeli oli vaja, et</a:t>
            </a:r>
            <a:endParaRPr sz="23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levitada sotsialismi</a:t>
            </a:r>
            <a:endParaRPr sz="20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tugevdada ühistunnet teiste kommunistlike riikidega </a:t>
            </a:r>
            <a:endParaRPr sz="20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olla kursis tehnoloogia arenguga (kosmos, võidurelvastus)</a:t>
            </a:r>
            <a:endParaRPr sz="20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t-EE" sz="2300"/>
              <a:t>Nõukogude Liidu tegelikkus :</a:t>
            </a:r>
            <a:endParaRPr sz="23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keeli valdavate inimeste puudus</a:t>
            </a:r>
            <a:endParaRPr sz="20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puudulikud õppematerjalid, halb koolide varustatus</a:t>
            </a:r>
            <a:endParaRPr sz="20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halb õpetajate ettevalmistus</a:t>
            </a:r>
            <a:endParaRPr sz="20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t-EE" sz="2300"/>
              <a:t>1947.a. NL Ministrite Nõukogu määrus “Võõrkeelte õpetamise parandamisest koolides”. Selle tulemusel:</a:t>
            </a:r>
            <a:endParaRPr sz="23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1946.a. loodi võõrkeelte erikoolid Ukrainas</a:t>
            </a:r>
            <a:endParaRPr sz="20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1948.a. Leningradis</a:t>
            </a:r>
            <a:endParaRPr sz="20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1948.a. Moskvas jne</a:t>
            </a:r>
            <a:endParaRPr sz="200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-EE" sz="2000"/>
              <a:t>1960.a. Eestis (Tallinna 7.KK)</a:t>
            </a:r>
            <a:endParaRPr sz="2000"/>
          </a:p>
        </p:txBody>
      </p:sp>
      <p:sp>
        <p:nvSpPr>
          <p:cNvPr id="143" name="Google Shape;143;p7"/>
          <p:cNvSpPr txBox="1"/>
          <p:nvPr/>
        </p:nvSpPr>
        <p:spPr>
          <a:xfrm>
            <a:off x="6076543" y="418071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lang="et-EE" sz="3600" b="1" i="1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rPr>
              <a:t>3.</a:t>
            </a:r>
            <a:br>
              <a:rPr lang="et-EE" sz="3600" b="0" i="1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rPr>
            </a:br>
            <a:r>
              <a:rPr lang="et-EE" sz="3600" b="0" i="1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rPr>
              <a:t>1940-1960</a:t>
            </a:r>
            <a:endParaRPr sz="3600" b="0" i="1" u="none" strike="noStrike" cap="none">
              <a:solidFill>
                <a:schemeClr val="lt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144" name="Google Shape;144;p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22748" y="418071"/>
            <a:ext cx="234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5051" y="418071"/>
            <a:ext cx="234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616325" y="4501275"/>
            <a:ext cx="7886700" cy="1296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</a:pPr>
            <a:r>
              <a:rPr lang="et-EE" b="1"/>
              <a:t>31.10.1960.a.</a:t>
            </a:r>
            <a:r>
              <a:rPr lang="et-EE"/>
              <a:t> haridusministri käskkirjaga kinnitatud 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</a:pPr>
            <a:r>
              <a:rPr lang="et-EE"/>
              <a:t>ENSV Haridusministeeriumi juures töötavate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</a:pPr>
            <a:r>
              <a:rPr lang="et-EE" b="1">
                <a:solidFill>
                  <a:schemeClr val="accent1"/>
                </a:solidFill>
              </a:rPr>
              <a:t>ainekomisjonide </a:t>
            </a:r>
            <a:r>
              <a:rPr lang="et-EE"/>
              <a:t>põhimäärus </a:t>
            </a:r>
            <a:endParaRPr sz="2400" i="1" u="none" strike="noStrike" cap="none">
              <a:solidFill>
                <a:srgbClr val="000000"/>
              </a:solidFill>
            </a:endParaRPr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3"/>
          </p:nvPr>
        </p:nvSpPr>
        <p:spPr>
          <a:xfrm>
            <a:off x="4178550" y="130150"/>
            <a:ext cx="4897500" cy="4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6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Crimson Text"/>
              <a:buChar char="-"/>
            </a:pPr>
            <a:r>
              <a:rPr lang="et-EE" sz="2200"/>
              <a:t>Metoodilise töö koordineerimine vabariigis;</a:t>
            </a:r>
            <a:endParaRPr sz="2200"/>
          </a:p>
          <a:p>
            <a:pPr marL="1656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Crimson Text"/>
              <a:buChar char="-"/>
            </a:pPr>
            <a:r>
              <a:rPr lang="et-EE" sz="2200"/>
              <a:t>Õppeprogrammide, õpikute ja metoodiliste väljaannete kõrge kvaliteedi tagamine;</a:t>
            </a:r>
            <a:endParaRPr sz="2200"/>
          </a:p>
          <a:p>
            <a:pPr marL="1656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Crimson Text"/>
              <a:buChar char="-"/>
            </a:pPr>
            <a:r>
              <a:rPr lang="et-EE" sz="2200"/>
              <a:t>Tiheda sideme loomine koolitöö praktikaga.</a:t>
            </a:r>
            <a:endParaRPr sz="2200"/>
          </a:p>
          <a:p>
            <a:pPr marL="1656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Crimson Text"/>
              <a:buChar char="-"/>
            </a:pPr>
            <a:r>
              <a:rPr lang="et-EE" sz="2200"/>
              <a:t>Võõrkeelte komisjon (13 liiget)</a:t>
            </a:r>
            <a:endParaRPr sz="2200"/>
          </a:p>
          <a:p>
            <a:pPr marL="8001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 sz="1800"/>
              <a:t>esimees E.Tiikma (TPedI)</a:t>
            </a:r>
            <a:endParaRPr sz="1800"/>
          </a:p>
          <a:p>
            <a:pPr marL="1656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Crimson Text"/>
              <a:buChar char="-"/>
            </a:pPr>
            <a:r>
              <a:rPr lang="et-EE" sz="2200"/>
              <a:t>A koosseis (7)</a:t>
            </a:r>
            <a:endParaRPr sz="2200"/>
          </a:p>
          <a:p>
            <a:pPr marL="8001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 sz="1800"/>
              <a:t>tegelikud õpetajad</a:t>
            </a:r>
            <a:endParaRPr sz="1800"/>
          </a:p>
          <a:p>
            <a:pPr marL="16560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2300"/>
              <a:buFont typeface="Crimson Text"/>
              <a:buChar char="-"/>
            </a:pPr>
            <a:r>
              <a:rPr lang="et-EE" sz="2300"/>
              <a:t>B koosseis (6)</a:t>
            </a:r>
            <a:endParaRPr sz="2300"/>
          </a:p>
          <a:p>
            <a:pPr marL="8001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 sz="1800"/>
              <a:t>kõrgemate koolide ja teiste asutuste esindajad</a:t>
            </a:r>
            <a:endParaRPr sz="1800"/>
          </a:p>
        </p:txBody>
      </p:sp>
      <p:pic>
        <p:nvPicPr>
          <p:cNvPr id="152" name="Google Shape;152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6313" y="502284"/>
            <a:ext cx="3528900" cy="35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265150" y="273050"/>
            <a:ext cx="8415300" cy="1230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656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3000" b="1" i="0">
                <a:solidFill>
                  <a:srgbClr val="B20533"/>
                </a:solidFill>
              </a:rPr>
              <a:t>Vabariiklik Õpetajate Täiendusinstituut</a:t>
            </a:r>
            <a:endParaRPr sz="3000" b="1" i="0">
              <a:solidFill>
                <a:srgbClr val="B20533"/>
              </a:solidFill>
            </a:endParaRPr>
          </a:p>
          <a:p>
            <a:pPr marL="1656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3000" b="1" i="0">
                <a:solidFill>
                  <a:srgbClr val="B20533"/>
                </a:solidFill>
              </a:rPr>
              <a:t>Pedagoogika Teadusliku Uurimise Instituut</a:t>
            </a:r>
            <a:endParaRPr sz="5000" b="1" i="0">
              <a:solidFill>
                <a:srgbClr val="B20533"/>
              </a:solidFill>
            </a:endParaRPr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1"/>
          </p:nvPr>
        </p:nvSpPr>
        <p:spPr>
          <a:xfrm>
            <a:off x="265150" y="1604975"/>
            <a:ext cx="8757600" cy="48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sz="2400" b="1" i="0"/>
              <a:t>Täiendkoolituste korraldamine ja läbiviimine</a:t>
            </a:r>
            <a:endParaRPr sz="2400" b="1" i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2400" i="0">
                <a:solidFill>
                  <a:schemeClr val="dk1"/>
                </a:solidFill>
              </a:rPr>
              <a:t>Eesmärk ei olnud luua kuuluvustunnet, vaid pakkuda didaktilisi materjale ja metoodilisi võtteid, et leevendada õpikute nappust</a:t>
            </a:r>
            <a:endParaRPr sz="2400" i="0"/>
          </a:p>
          <a:p>
            <a:pPr marL="1656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sz="2400" i="0"/>
              <a:t>	</a:t>
            </a:r>
            <a:r>
              <a:rPr lang="et-EE" sz="2300" i="0">
                <a:solidFill>
                  <a:schemeClr val="accent1"/>
                </a:solidFill>
              </a:rPr>
              <a:t>NB!</a:t>
            </a:r>
            <a:r>
              <a:rPr lang="et-EE" sz="2300" i="0"/>
              <a:t> Samad didaktikud teostasid ka süstemaatilist kontrolli õpetajate üle</a:t>
            </a:r>
            <a:endParaRPr sz="2300" i="0"/>
          </a:p>
          <a:p>
            <a:pPr marL="13716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 i="0"/>
              <a:t>tundide külastused</a:t>
            </a:r>
            <a:endParaRPr sz="2000" i="0"/>
          </a:p>
          <a:p>
            <a:pPr marL="13716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 i="0"/>
              <a:t>enesearuannete hindamine</a:t>
            </a:r>
            <a:endParaRPr sz="2000" i="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sz="2400" b="1" i="0">
                <a:solidFill>
                  <a:srgbClr val="B20533"/>
                </a:solidFill>
              </a:rPr>
              <a:t>Piirkondlike ainekomisjonide</a:t>
            </a:r>
            <a:r>
              <a:rPr lang="et-EE" sz="2400" i="0"/>
              <a:t> loomine: </a:t>
            </a:r>
            <a:endParaRPr sz="2400" i="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 i="0"/>
              <a:t>igas rajoonis 1 </a:t>
            </a:r>
            <a:endParaRPr sz="2000" i="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 i="0"/>
              <a:t>Tallinnas 6</a:t>
            </a:r>
            <a:endParaRPr sz="2000" i="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 i="0"/>
              <a:t>eraldi inglise ja saksa keele jaoks</a:t>
            </a:r>
            <a:endParaRPr sz="2000" i="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 i="0"/>
              <a:t>õpilasürituste korraldamine (sh ainevõistlused)</a:t>
            </a:r>
            <a:endParaRPr sz="2000" i="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 i="0"/>
              <a:t>võõrkeeleõpetajate täiendkoolituse koordineerimine</a:t>
            </a:r>
            <a:endParaRPr sz="2000" i="0"/>
          </a:p>
          <a:p>
            <a:pPr marL="9144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 i="0"/>
              <a:t>kontrolliv funktsioon</a:t>
            </a:r>
            <a:endParaRPr sz="2000" i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LU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986</Words>
  <Application>Microsoft Office PowerPoint</Application>
  <PresentationFormat>Ekraaniseanss (4:3)</PresentationFormat>
  <Paragraphs>186</Paragraphs>
  <Slides>18</Slides>
  <Notes>18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25" baseType="lpstr">
      <vt:lpstr>Merriweather Sans</vt:lpstr>
      <vt:lpstr>Crimson Text</vt:lpstr>
      <vt:lpstr>Calibri</vt:lpstr>
      <vt:lpstr>EB Garamond</vt:lpstr>
      <vt:lpstr>Arial</vt:lpstr>
      <vt:lpstr>Times New Roman</vt:lpstr>
      <vt:lpstr>TLU</vt:lpstr>
      <vt:lpstr>Võõrkeele aineühenduste kujunemislugu: nõukogude perioodist tänapäeva</vt:lpstr>
      <vt:lpstr>PowerPointi esitlus</vt:lpstr>
      <vt:lpstr>  </vt:lpstr>
      <vt:lpstr>Metoodika</vt:lpstr>
      <vt:lpstr>1.  Enne 1918.a. </vt:lpstr>
      <vt:lpstr>2. 1918-1940</vt:lpstr>
      <vt:lpstr>PowerPointi esitlus</vt:lpstr>
      <vt:lpstr>PowerPointi esitlus</vt:lpstr>
      <vt:lpstr>Vabariiklik Õpetajate Täiendusinstituut Pedagoogika Teadusliku Uurimise Instituut</vt:lpstr>
      <vt:lpstr>TÄHTIS FAKT </vt:lpstr>
      <vt:lpstr>Näide</vt:lpstr>
      <vt:lpstr>Võõrkeeleõpetajad</vt:lpstr>
      <vt:lpstr> 4. 1990ndad</vt:lpstr>
      <vt:lpstr> 5. 2000ndad</vt:lpstr>
      <vt:lpstr> 6. 2020ndad</vt:lpstr>
      <vt:lpstr>Nõukogude perioodil olid paralleelselt: ametlik, ülalt-alla käskiv-kontrolliv ainekomisjonide/sektsioonide süsteem mitte-ametlikud, alt-üles initsiatiiviga õpetajate kogukonnad  Mõlemate sümbioosina  sündisid võõrkeelte aineseltsid  Mitte-ametlikud kogukonnad kestsid nii kaua, kuni olid samad õpetajad </vt:lpstr>
      <vt:lpstr>Uurimistööd on finantseerinud Eesti Teadusagentuur  (PUTJD 1129)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Võõrkeele aineühenduste kujunemislugu: nõukogude perioodist tänapäeva</dc:title>
  <dc:creator>Merilyn</dc:creator>
  <cp:lastModifiedBy>Ene Peterson</cp:lastModifiedBy>
  <cp:revision>1</cp:revision>
  <dcterms:modified xsi:type="dcterms:W3CDTF">2023-12-06T21:29:03Z</dcterms:modified>
</cp:coreProperties>
</file>