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  <p:embeddedFont>
      <p:font typeface="Roboto Condensed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hdlEKSrbIxShSsQHFJCmJFIcoD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8299CB-CD03-4216-87CE-AC6772272395}">
  <a:tblStyle styleId="{368299CB-CD03-4216-87CE-AC677227239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suur foto)">
  <p:cSld name="1 Tiitelslaid (suur foto)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8267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sitaadislaid">
  <p:cSld name="Tsitaadislai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9" name="Google Shape;99;p50"/>
          <p:cNvGrpSpPr/>
          <p:nvPr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100" name="Google Shape;100;p50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0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50"/>
          <p:cNvGrpSpPr/>
          <p:nvPr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03" name="Google Shape;103;p50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0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kord">
  <p:cSld name="Sisuko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1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" name="Google Shape;110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51"/>
          <p:cNvGrpSpPr/>
          <p:nvPr/>
        </p:nvGrpSpPr>
        <p:grpSpPr>
          <a:xfrm rot="-54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12" name="Google Shape;112;p51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1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kord">
  <p:cSld name="Sisukord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36"/>
          <p:cNvGrpSpPr/>
          <p:nvPr/>
        </p:nvGrpSpPr>
        <p:grpSpPr>
          <a:xfrm rot="-54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28" name="Google Shape;128;p36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6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1 element)" type="title">
  <p:cSld name="TITL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2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2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5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pSp>
        <p:nvGrpSpPr>
          <p:cNvPr id="136" name="Google Shape;136;p52"/>
          <p:cNvGrpSpPr/>
          <p:nvPr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7" name="Google Shape;137;p52"/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2"/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väike foto)">
  <p:cSld name="1 Tiitelslaid (väike foto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3"/>
          <p:cNvSpPr>
            <a:spLocks noGrp="1"/>
          </p:cNvSpPr>
          <p:nvPr>
            <p:ph type="pic" idx="2"/>
          </p:nvPr>
        </p:nvSpPr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5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3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suur foto)">
  <p:cSld name="1 Tiitelslaid (suur foto)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50" name="Google Shape;150;p54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6777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4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6777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54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2 elementi)">
  <p:cSld name="Tiitelslaid (2 elementi)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57" name="Google Shape;157;p55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5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9" name="Google Shape;159;p55"/>
          <p:cNvGrpSpPr/>
          <p:nvPr/>
        </p:nvGrpSpPr>
        <p:grpSpPr>
          <a:xfrm>
            <a:off x="9274175" y="0"/>
            <a:ext cx="2937191" cy="3429000"/>
            <a:chOff x="9274175" y="0"/>
            <a:chExt cx="2937191" cy="3429000"/>
          </a:xfrm>
        </p:grpSpPr>
        <p:sp>
          <p:nvSpPr>
            <p:cNvPr id="160" name="Google Shape;160;p55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5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55"/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63" name="Google Shape;163;p55"/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5"/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3 elementi)">
  <p:cSld name="Tiitelslaid (3 elementi)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69" name="Google Shape;169;p56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6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71" name="Google Shape;171;p56"/>
          <p:cNvGrpSpPr/>
          <p:nvPr/>
        </p:nvGrpSpPr>
        <p:grpSpPr>
          <a:xfrm>
            <a:off x="9254067" y="0"/>
            <a:ext cx="1958127" cy="2286000"/>
            <a:chOff x="9254067" y="0"/>
            <a:chExt cx="1958127" cy="2286000"/>
          </a:xfrm>
        </p:grpSpPr>
        <p:sp>
          <p:nvSpPr>
            <p:cNvPr id="172" name="Google Shape;172;p56"/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6"/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56"/>
          <p:cNvGrpSpPr/>
          <p:nvPr/>
        </p:nvGrpSpPr>
        <p:grpSpPr>
          <a:xfrm>
            <a:off x="10233025" y="2286000"/>
            <a:ext cx="1958127" cy="2286000"/>
            <a:chOff x="10233025" y="2286000"/>
            <a:chExt cx="1958127" cy="2286000"/>
          </a:xfrm>
        </p:grpSpPr>
        <p:sp>
          <p:nvSpPr>
            <p:cNvPr id="175" name="Google Shape;175;p56"/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6"/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56"/>
          <p:cNvGrpSpPr/>
          <p:nvPr/>
        </p:nvGrpSpPr>
        <p:grpSpPr>
          <a:xfrm>
            <a:off x="9254067" y="4572000"/>
            <a:ext cx="1958127" cy="2286000"/>
            <a:chOff x="9254067" y="4572000"/>
            <a:chExt cx="1958127" cy="2286000"/>
          </a:xfrm>
        </p:grpSpPr>
        <p:sp>
          <p:nvSpPr>
            <p:cNvPr id="178" name="Google Shape;178;p56"/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6"/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1)">
  <p:cSld name="1 Tiitelslaid (muster 1)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5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85" name="Google Shape;185;p57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7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2)">
  <p:cSld name="1 Tiitelslaid (muster 2)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192" name="Google Shape;192;p58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8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1 element)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pSp>
        <p:nvGrpSpPr>
          <p:cNvPr id="27" name="Google Shape;27;p42"/>
          <p:cNvGrpSpPr/>
          <p:nvPr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28" name="Google Shape;28;p42"/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42"/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Google Shape;30;p42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2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slaid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ne jaotus">
  <p:cSld name="Kolmene jaotu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0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0"/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04" name="Google Shape;204;p60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60"/>
          <p:cNvSpPr txBox="1">
            <a:spLocks noGrp="1"/>
          </p:cNvSpPr>
          <p:nvPr>
            <p:ph type="body" idx="1"/>
          </p:nvPr>
        </p:nvSpPr>
        <p:spPr>
          <a:xfrm>
            <a:off x="617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60"/>
          <p:cNvSpPr txBox="1">
            <a:spLocks noGrp="1"/>
          </p:cNvSpPr>
          <p:nvPr>
            <p:ph type="body" idx="2"/>
          </p:nvPr>
        </p:nvSpPr>
        <p:spPr>
          <a:xfrm>
            <a:off x="4681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  <a:defRPr>
                <a:solidFill>
                  <a:srgbClr val="002E8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  <a:defRPr>
                <a:solidFill>
                  <a:srgbClr val="002E8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  <a:defRPr>
                <a:solidFill>
                  <a:srgbClr val="002E8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0"/>
          <p:cNvSpPr txBox="1">
            <a:spLocks noGrp="1"/>
          </p:cNvSpPr>
          <p:nvPr>
            <p:ph type="body" idx="3"/>
          </p:nvPr>
        </p:nvSpPr>
        <p:spPr>
          <a:xfrm>
            <a:off x="8745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sitaadislaid">
  <p:cSld name="Tsitaadislaid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1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61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6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12" name="Google Shape;212;p61"/>
          <p:cNvSpPr txBox="1"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61"/>
          <p:cNvGrpSpPr/>
          <p:nvPr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214" name="Google Shape;214;p61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61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61"/>
          <p:cNvGrpSpPr/>
          <p:nvPr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217" name="Google Shape;217;p61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1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1 element)" type="title">
  <p:cSld name="TITLE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8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grpSp>
        <p:nvGrpSpPr>
          <p:cNvPr id="232" name="Google Shape;232;p38"/>
          <p:cNvGrpSpPr/>
          <p:nvPr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233" name="Google Shape;233;p38"/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2C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38"/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/>
              <a:ahLst/>
              <a:cxnLst/>
              <a:rect l="l" t="t" r="r" b="b"/>
              <a:pathLst>
                <a:path w="2934334" h="6858000" extrusionOk="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väike foto)">
  <p:cSld name="1 Tiitelslaid (väike foto)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>
            <a:spLocks noGrp="1"/>
          </p:cNvSpPr>
          <p:nvPr>
            <p:ph type="pic" idx="2"/>
          </p:nvPr>
        </p:nvSpPr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3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01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slaid" type="blank">
  <p:cSld name="BLANK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0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41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1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suur foto)">
  <p:cSld name="1 Tiitelslaid (suur foto)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2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62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2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2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57" name="Google Shape;257;p62"/>
          <p:cNvSpPr txBox="1">
            <a:spLocks noGrp="1"/>
          </p:cNvSpPr>
          <p:nvPr>
            <p:ph type="ctrTitle"/>
          </p:nvPr>
        </p:nvSpPr>
        <p:spPr>
          <a:xfrm>
            <a:off x="564115" y="1488164"/>
            <a:ext cx="4923223" cy="1167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2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4921875" cy="2926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4000"/>
              <a:buNone/>
              <a:defRPr sz="4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2 elementi)">
  <p:cSld name="Tiitelslaid (2 elementi)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3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3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62" name="Google Shape;262;p63"/>
          <p:cNvGrpSpPr/>
          <p:nvPr/>
        </p:nvGrpSpPr>
        <p:grpSpPr>
          <a:xfrm>
            <a:off x="9274175" y="0"/>
            <a:ext cx="2937191" cy="3429000"/>
            <a:chOff x="9274175" y="0"/>
            <a:chExt cx="2937191" cy="3429000"/>
          </a:xfrm>
        </p:grpSpPr>
        <p:sp>
          <p:nvSpPr>
            <p:cNvPr id="263" name="Google Shape;263;p63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63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63"/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266" name="Google Shape;266;p63"/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63"/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6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6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3 elementi)">
  <p:cSld name="Tiitelslaid (3 elementi)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4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4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74" name="Google Shape;274;p64"/>
          <p:cNvGrpSpPr/>
          <p:nvPr/>
        </p:nvGrpSpPr>
        <p:grpSpPr>
          <a:xfrm>
            <a:off x="9254067" y="0"/>
            <a:ext cx="1958127" cy="2286000"/>
            <a:chOff x="9254067" y="0"/>
            <a:chExt cx="1958127" cy="2286000"/>
          </a:xfrm>
        </p:grpSpPr>
        <p:sp>
          <p:nvSpPr>
            <p:cNvPr id="275" name="Google Shape;275;p64"/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64"/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" name="Google Shape;277;p64"/>
          <p:cNvGrpSpPr/>
          <p:nvPr/>
        </p:nvGrpSpPr>
        <p:grpSpPr>
          <a:xfrm>
            <a:off x="10233025" y="2286000"/>
            <a:ext cx="1958127" cy="2286000"/>
            <a:chOff x="10233025" y="2286000"/>
            <a:chExt cx="1958127" cy="2286000"/>
          </a:xfrm>
        </p:grpSpPr>
        <p:sp>
          <p:nvSpPr>
            <p:cNvPr id="278" name="Google Shape;278;p64"/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4"/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64"/>
          <p:cNvGrpSpPr/>
          <p:nvPr/>
        </p:nvGrpSpPr>
        <p:grpSpPr>
          <a:xfrm>
            <a:off x="9254067" y="4572000"/>
            <a:ext cx="1958127" cy="2286000"/>
            <a:chOff x="9254067" y="4572000"/>
            <a:chExt cx="1958127" cy="2286000"/>
          </a:xfrm>
        </p:grpSpPr>
        <p:sp>
          <p:nvSpPr>
            <p:cNvPr id="281" name="Google Shape;281;p64"/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64"/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6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6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väike foto)">
  <p:cSld name="1 Tiitelslaid (väike foto)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3"/>
          <p:cNvSpPr>
            <a:spLocks noGrp="1"/>
          </p:cNvSpPr>
          <p:nvPr>
            <p:ph type="pic" idx="2"/>
          </p:nvPr>
        </p:nvSpPr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4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7" name="Google Shape;37;p43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1)">
  <p:cSld name="1 Tiitelslaid (muster 1)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6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91" name="Google Shape;291;p65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5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2)">
  <p:cSld name="1 Tiitelslaid (muster 2)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1" y="0"/>
            <a:ext cx="12191996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6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298" name="Google Shape;298;p66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6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ne jaotus">
  <p:cSld name="Kolmene jaotu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7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67"/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6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06" name="Google Shape;306;p67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67"/>
          <p:cNvSpPr txBox="1">
            <a:spLocks noGrp="1"/>
          </p:cNvSpPr>
          <p:nvPr>
            <p:ph type="body" idx="1"/>
          </p:nvPr>
        </p:nvSpPr>
        <p:spPr>
          <a:xfrm>
            <a:off x="617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67"/>
          <p:cNvSpPr txBox="1">
            <a:spLocks noGrp="1"/>
          </p:cNvSpPr>
          <p:nvPr>
            <p:ph type="body" idx="2"/>
          </p:nvPr>
        </p:nvSpPr>
        <p:spPr>
          <a:xfrm>
            <a:off x="4681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7"/>
          <p:cNvSpPr txBox="1">
            <a:spLocks noGrp="1"/>
          </p:cNvSpPr>
          <p:nvPr>
            <p:ph type="body" idx="3"/>
          </p:nvPr>
        </p:nvSpPr>
        <p:spPr>
          <a:xfrm>
            <a:off x="8745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sitaadislaid">
  <p:cSld name="Tsitaadislaid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8"/>
          <p:cNvSpPr txBox="1"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68"/>
          <p:cNvGrpSpPr/>
          <p:nvPr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313" name="Google Shape;313;p68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68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68"/>
          <p:cNvGrpSpPr/>
          <p:nvPr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316" name="Google Shape;316;p68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68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6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6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kord">
  <p:cSld name="Sisukord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6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325" name="Google Shape;325;p69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6" name="Google Shape;326;p69"/>
          <p:cNvGrpSpPr/>
          <p:nvPr/>
        </p:nvGrpSpPr>
        <p:grpSpPr>
          <a:xfrm rot="-54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327" name="Google Shape;327;p69"/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69"/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/>
              <a:ahLst/>
              <a:cxnLst/>
              <a:rect l="l" t="t" r="r" b="b"/>
              <a:pathLst>
                <a:path w="389974" h="911431" extrusionOk="0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2 elementi)">
  <p:cSld name="Tiitelslaid (2 elementi)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4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43" name="Google Shape;43;p44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4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5" name="Google Shape;45;p44"/>
          <p:cNvGrpSpPr/>
          <p:nvPr/>
        </p:nvGrpSpPr>
        <p:grpSpPr>
          <a:xfrm>
            <a:off x="9274175" y="0"/>
            <a:ext cx="2937191" cy="3429000"/>
            <a:chOff x="9274175" y="0"/>
            <a:chExt cx="2937191" cy="3429000"/>
          </a:xfrm>
        </p:grpSpPr>
        <p:sp>
          <p:nvSpPr>
            <p:cNvPr id="46" name="Google Shape;46;p44"/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/>
              <a:ahLst/>
              <a:cxnLst/>
              <a:rect l="l" t="t" r="r" b="b"/>
              <a:pathLst>
                <a:path w="1468755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44"/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44"/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49" name="Google Shape;49;p44"/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44"/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/>
              <a:ahLst/>
              <a:cxnLst/>
              <a:rect l="l" t="t" r="r" b="b"/>
              <a:pathLst>
                <a:path w="1468754" h="3429000" extrusionOk="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 (3 elementi)">
  <p:cSld name="Tiitelslaid (3 elementi)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7" name="Google Shape;57;p45"/>
          <p:cNvGrpSpPr/>
          <p:nvPr/>
        </p:nvGrpSpPr>
        <p:grpSpPr>
          <a:xfrm>
            <a:off x="9254067" y="0"/>
            <a:ext cx="1958127" cy="2286000"/>
            <a:chOff x="9254067" y="0"/>
            <a:chExt cx="1958127" cy="2286000"/>
          </a:xfrm>
        </p:grpSpPr>
        <p:sp>
          <p:nvSpPr>
            <p:cNvPr id="58" name="Google Shape;58;p45"/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5"/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5"/>
          <p:cNvGrpSpPr/>
          <p:nvPr/>
        </p:nvGrpSpPr>
        <p:grpSpPr>
          <a:xfrm>
            <a:off x="10233025" y="2286000"/>
            <a:ext cx="1958127" cy="2286000"/>
            <a:chOff x="10233025" y="2286000"/>
            <a:chExt cx="1958127" cy="2286000"/>
          </a:xfrm>
        </p:grpSpPr>
        <p:sp>
          <p:nvSpPr>
            <p:cNvPr id="61" name="Google Shape;61;p45"/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5"/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45"/>
          <p:cNvGrpSpPr/>
          <p:nvPr/>
        </p:nvGrpSpPr>
        <p:grpSpPr>
          <a:xfrm>
            <a:off x="9254067" y="4572000"/>
            <a:ext cx="1958127" cy="2286000"/>
            <a:chOff x="9254067" y="4572000"/>
            <a:chExt cx="1958127" cy="2286000"/>
          </a:xfrm>
        </p:grpSpPr>
        <p:sp>
          <p:nvSpPr>
            <p:cNvPr id="64" name="Google Shape;64;p45"/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5"/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/>
              <a:ahLst/>
              <a:cxnLst/>
              <a:rect l="l" t="t" r="r" b="b"/>
              <a:pathLst>
                <a:path w="979169" h="2286000" extrusionOk="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1)">
  <p:cSld name="1 Tiitelslaid (muster 1)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46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6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6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71" name="Google Shape;71;p46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6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iitelslaid (muster 2)">
  <p:cSld name="1 Tiitelslaid (muster 2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78" name="Google Shape;78;p47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7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 slaid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8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8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8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ene jaotus">
  <p:cSld name="Kolmene jaotu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9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9"/>
          <p:cNvSpPr/>
          <p:nvPr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9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9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E8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9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sp>
        <p:nvSpPr>
          <p:cNvPr id="90" name="Google Shape;90;p49"/>
          <p:cNvSpPr/>
          <p:nvPr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9"/>
          <p:cNvSpPr txBox="1">
            <a:spLocks noGrp="1"/>
          </p:cNvSpPr>
          <p:nvPr>
            <p:ph type="body" idx="1"/>
          </p:nvPr>
        </p:nvSpPr>
        <p:spPr>
          <a:xfrm>
            <a:off x="617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2"/>
          </p:nvPr>
        </p:nvSpPr>
        <p:spPr>
          <a:xfrm>
            <a:off x="4681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Char char="•"/>
              <a:defRPr>
                <a:solidFill>
                  <a:srgbClr val="002E87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Char char="•"/>
              <a:defRPr>
                <a:solidFill>
                  <a:srgbClr val="002E87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Char char="•"/>
              <a:defRPr>
                <a:solidFill>
                  <a:srgbClr val="002E87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Char char="•"/>
              <a:defRPr>
                <a:solidFill>
                  <a:srgbClr val="002E87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3"/>
          </p:nvPr>
        </p:nvSpPr>
        <p:spPr>
          <a:xfrm>
            <a:off x="8745537" y="2860430"/>
            <a:ext cx="2828925" cy="311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E8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CE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120" name="Google Shape;120;p3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50863" y="391319"/>
            <a:ext cx="2324100" cy="95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1" name="Google Shape;221;p37"/>
          <p:cNvSpPr txBox="1"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37"/>
          <p:cNvSpPr txBox="1">
            <a:spLocks noGrp="1"/>
          </p:cNvSpPr>
          <p:nvPr>
            <p:ph type="dt" idx="10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ftr" idx="11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sldNum" idx="12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-EE"/>
              <a:t>‹#›</a:t>
            </a:fld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54972" y="391319"/>
            <a:ext cx="2315882" cy="952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346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39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doi/10.2797/529032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Condensed"/>
              <a:buNone/>
            </a:pPr>
            <a:r>
              <a:rPr lang="et-EE" sz="4800"/>
              <a:t>Ajakohastatud võõrkeelte ainekava – mis, kellele ja miks?</a:t>
            </a:r>
            <a:endParaRPr sz="4800"/>
          </a:p>
        </p:txBody>
      </p:sp>
      <p:sp>
        <p:nvSpPr>
          <p:cNvPr id="334" name="Google Shape;334;p1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5007827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/>
              <a:t>Marika Peekmann, Haridus- ja teadusministeerium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t-EE"/>
              <a:t>marika.peekmann@hm.ee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335" name="Google Shape;335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593" r="1859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"/>
          <p:cNvSpPr txBox="1"/>
          <p:nvPr/>
        </p:nvSpPr>
        <p:spPr>
          <a:xfrm>
            <a:off x="10210800" y="6241018"/>
            <a:ext cx="1838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Kati Orav,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0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Põhikooli riiklik õppekava § 15</a:t>
            </a:r>
            <a:endParaRPr sz="3600"/>
          </a:p>
        </p:txBody>
      </p:sp>
      <p:sp>
        <p:nvSpPr>
          <p:cNvPr id="391" name="Google Shape;391;p10"/>
          <p:cNvSpPr txBox="1">
            <a:spLocks noGrp="1"/>
          </p:cNvSpPr>
          <p:nvPr>
            <p:ph type="subTitle" idx="1"/>
          </p:nvPr>
        </p:nvSpPr>
        <p:spPr>
          <a:xfrm>
            <a:off x="566341" y="2743200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b="0" i="0"/>
              <a:t>(3</a:t>
            </a:r>
            <a:r>
              <a:rPr lang="et-EE" sz="2400" b="0" i="0" baseline="30000"/>
              <a:t>2</a:t>
            </a:r>
            <a:r>
              <a:rPr lang="et-EE" sz="2400" b="0" i="0"/>
              <a:t>) A-võõrkeelena õpitakse inglise, saksa või prantsuse keelt, B-võõrkeelena õpitakse inglise, saksa, prantsuse, hispaania, soome, rootsi, vene, läti või muud võõrkeelt kooli õppekavas määratud korras. Õpilane, kes õpib eesti keelt teise keelena, ei pea õppima B-võõrkeelt;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 b="0" i="0"/>
              <a:t>(3</a:t>
            </a:r>
            <a:r>
              <a:rPr lang="et-EE" sz="2400" b="0" i="0" baseline="30000"/>
              <a:t>3</a:t>
            </a:r>
            <a:r>
              <a:rPr lang="et-EE" sz="2400" b="0" i="0"/>
              <a:t>) Õpilasele pakutakse B-võõrkeele õppima asumisel võimalust valida kahe või enama võõrkeele vahel.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1"/>
          <p:cNvSpPr txBox="1">
            <a:spLocks noGrp="1"/>
          </p:cNvSpPr>
          <p:nvPr>
            <p:ph type="ctrTitle" idx="4294967295"/>
          </p:nvPr>
        </p:nvSpPr>
        <p:spPr>
          <a:xfrm>
            <a:off x="780836" y="1282005"/>
            <a:ext cx="8126413" cy="125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Valdkonnakavade ülesehitus</a:t>
            </a:r>
            <a:endParaRPr/>
          </a:p>
        </p:txBody>
      </p:sp>
      <p:sp>
        <p:nvSpPr>
          <p:cNvPr id="397" name="Google Shape;397;p11"/>
          <p:cNvSpPr txBox="1">
            <a:spLocks noGrp="1"/>
          </p:cNvSpPr>
          <p:nvPr>
            <p:ph type="subTitle" idx="4294967295"/>
          </p:nvPr>
        </p:nvSpPr>
        <p:spPr>
          <a:xfrm>
            <a:off x="780836" y="2315817"/>
            <a:ext cx="4941870" cy="423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742950" marR="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AutoNum type="arabicPeriod"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Üldalused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1.1. Valdkonnapädevus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1.2. Ainevaldkonna õppeained ja maht</a:t>
            </a:r>
            <a:endParaRPr sz="2800" b="0" i="0" u="none" strike="noStrike" cap="none">
              <a:solidFill>
                <a:srgbClr val="002E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1.3. Ainevaldkonna kirjeldus ja valdkonnasisene lõiming</a:t>
            </a:r>
            <a:endParaRPr sz="2800" b="0" i="0" u="none" strike="noStrike" cap="none">
              <a:solidFill>
                <a:srgbClr val="002E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1.4. Võimalusi valdkonnaüleseks lõiminguks, üldpädevuste arengu toetamiseks ja õppekava läbivate teemade käsitlemiseks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1.5. Õppetegevuse kavandamise ja korraldamise põhimõtted</a:t>
            </a:r>
            <a:endParaRPr sz="2800" b="0" i="0" u="none" strike="noStrike" cap="none">
              <a:solidFill>
                <a:srgbClr val="002E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1.6. Hindamise põhimõtted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8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1.7. Õppekeskkonna kujundamise põhimõtted</a:t>
            </a:r>
            <a:endParaRPr/>
          </a:p>
        </p:txBody>
      </p:sp>
      <p:sp>
        <p:nvSpPr>
          <p:cNvPr id="398" name="Google Shape;398;p11"/>
          <p:cNvSpPr txBox="1"/>
          <p:nvPr/>
        </p:nvSpPr>
        <p:spPr>
          <a:xfrm>
            <a:off x="6469296" y="2315817"/>
            <a:ext cx="4941870" cy="423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Ainekavad;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2.1. A-võõrkeel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2.1.1. Õppeaine kirjeldus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2.1.2. Kooliastmete lõpuks taotletavad teadmised, oskused ja hoiakud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2.1.3. Õpitulemused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2.2. B-võõrkeel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2.2.1. Õppeaine kirjeldus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2.2.2. Kooliastmete lõpuks taotletavad teadmised, oskused ja hoiakud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r>
              <a:rPr lang="et-EE" sz="2400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2.2.3. Õpitulemused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None/>
            </a:pPr>
            <a:endParaRPr sz="2400">
              <a:solidFill>
                <a:srgbClr val="002E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Suuremad muudatused eelmises versioonis:</a:t>
            </a:r>
            <a:endParaRPr/>
          </a:p>
        </p:txBody>
      </p:sp>
      <p:sp>
        <p:nvSpPr>
          <p:cNvPr id="404" name="Google Shape;404;p12"/>
          <p:cNvSpPr txBox="1">
            <a:spLocks noGrp="1"/>
          </p:cNvSpPr>
          <p:nvPr>
            <p:ph type="subTitle" idx="1"/>
          </p:nvPr>
        </p:nvSpPr>
        <p:spPr>
          <a:xfrm>
            <a:off x="564116" y="2364829"/>
            <a:ext cx="8516822" cy="3773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914400" lvl="1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seotus Euroopa keeleõppe raamdokumendi tasemete ja põhimõtetega;</a:t>
            </a:r>
            <a:endParaRPr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võõrkeelepädevus kui suutlikkus kasutada võõrkeelt oma eesmärkide saavutamiseks, grammatikakesksuse vähendamine;</a:t>
            </a:r>
            <a:endParaRPr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õppijakeskne võõrkeeleõpe – õpetaja rolli muutumine, õppija iseseisvumine;</a:t>
            </a:r>
            <a:endParaRPr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hindamine õppija arengu toetajana, õppija kaasamine hindamisprotsessi;</a:t>
            </a:r>
            <a:endParaRPr/>
          </a:p>
          <a:p>
            <a:pPr marL="914400" lvl="1" indent="-4572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gümnaasiumis B1- ja B2-taseme võõrkeel – ei ole seotud sellega, kas võõrkeel oli õpilasele põhikoolis A- või B-võõrkeeleks, vaid sellega, kui hästi on õppija keeleoskuse omandanud.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200"/>
              <a:buNone/>
            </a:pP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Muudatused ajakohastatud võõrkeelte valdkonnakavas</a:t>
            </a:r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muudatused riiklike ainekavade rõhuasetustes;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Euroopa keeleõppe raamdokumendi </a:t>
            </a:r>
            <a:r>
              <a:rPr lang="et-EE" sz="2400" b="1"/>
              <a:t>sõsarväljaande</a:t>
            </a:r>
            <a:r>
              <a:rPr lang="et-EE" sz="2400"/>
              <a:t> mõju.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</p:txBody>
      </p:sp>
      <p:pic>
        <p:nvPicPr>
          <p:cNvPr id="411" name="Google Shape;4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6770" y="3824192"/>
            <a:ext cx="2365414" cy="2396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Google Shape;416;p14"/>
          <p:cNvGraphicFramePr/>
          <p:nvPr/>
        </p:nvGraphicFramePr>
        <p:xfrm>
          <a:off x="811638" y="142346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{368299CB-CD03-4216-87CE-AC6772272395}</a:tableStyleId>
              </a:tblPr>
              <a:tblGrid>
                <a:gridCol w="52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Vabariigi Valitsuse 6. jaanuari 2011. a määrus nr 1 „Põhikooli riiklik õppekava” Lisa 2 (muudetud sõnastuses)</a:t>
                      </a:r>
                      <a:endParaRPr sz="1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9475" marR="3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2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Vabariigi Valitsuse 6. jaanuari 2011. a määrus nr 1 „Põhikooli riiklik õppekava“ Lisa 8 (Vabariigi Valitsuse 23.03.2023 määruse nr 18 sõnastuses)</a:t>
                      </a:r>
                      <a:endParaRPr sz="12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9475" marR="39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1.1. Võõrkeelepädevus</a:t>
                      </a:r>
                      <a:endParaRPr sz="1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9475" marR="3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1.1. Valdkonnapädevus</a:t>
                      </a:r>
                      <a:endParaRPr sz="1400" b="1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9475" marR="39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4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Võõrkeelte õpetamise kaudu taotletakse, et põhikooli lõpuks õpilane: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1) omandab keeleoskuse tasemel, mis võimaldab autentses teiskeelses keskkonnas iseseisvalt toime tulla;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2) on võimeline osalema erinevates võõrkeelsetes projektides, jätkama õpinguid emakeelest erinevas keeles ning on konkurentsivõimeline tulevases tööelus;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3) tunneb erinevaid keeli kõnelevaid rahvaid ja nende kultuure;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4) mõistab oma kultuuri ning teiste kultuuride sarnasusi ja erinevusi ning väärtustab neid;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5) omandab edasiseks õppimiseks vajalikud oskused, mis suurendavad enesekindlust õppida võõrkeeli ja suhelda võõrkeeltes.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9475" marR="39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Võõrkeeleõppe tulemusena kujuneb õpilastel eakohane võõrkeelepädevus vähemalt kahes võõrkeeles, mis tähendab, et õpilane: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1) mõistab ja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vahendab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võõrkeeles esitatut;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2)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suhtleb eesmärgipäraselt 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ja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olukohaselt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nii kõnes kui ka kirjas;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3)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loob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ja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esitab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nii suuliselt kui ka kirjalikult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eri liiki tekste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4)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tunneb õpitavat keelt kõnelevate piirkondade/kogukondade kultuuri;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5) mõistab oma kultuuri ja teiste kultuuride sarnasusi ja erinevusi ning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väärtustab keelelist ja kultuurilist mitmekesisust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6)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väärtustab võõrkeelte oskust 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ja on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motiveeritud keeli õppima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7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) kasutab võõrkeelseid veebikeskkondi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,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teadvustades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nende võimalikke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ohte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8) omandab edasiseks keelte õppimiseks vajalikud oskused ja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kohandab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t-EE" sz="1400" b="1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need enda vajadustele vastavaks</a:t>
                      </a:r>
                      <a:r>
                        <a:rPr lang="et-EE" sz="14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.</a:t>
                      </a:r>
                      <a:endParaRPr sz="14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39475" marR="394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5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Põhikooli riiklik õppekava. Ainevaldkonna õppeained ja maht</a:t>
            </a:r>
            <a:endParaRPr sz="3600"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"/>
          </p:nvPr>
        </p:nvSpPr>
        <p:spPr>
          <a:xfrm>
            <a:off x="564116" y="2939276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/>
              <a:t>Ainekavad on koostatud arvestusega, et kirjeldatud õpitulemused on saavutatavad heal tasemel järgmise soovitusliku tunnijaotuskava korral: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sz="2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800"/>
              <a:buNone/>
            </a:pPr>
            <a:endParaRPr sz="2800"/>
          </a:p>
        </p:txBody>
      </p:sp>
      <p:pic>
        <p:nvPicPr>
          <p:cNvPr id="423" name="Google Shape;4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116" y="4114801"/>
            <a:ext cx="8163252" cy="139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Gümnaasiumi riiklik õppekava. Ainevaldkonna õppeained ja maht</a:t>
            </a:r>
            <a:endParaRPr sz="3600"/>
          </a:p>
        </p:txBody>
      </p:sp>
      <p:sp>
        <p:nvSpPr>
          <p:cNvPr id="429" name="Google Shape;429;p16"/>
          <p:cNvSpPr txBox="1">
            <a:spLocks noGrp="1"/>
          </p:cNvSpPr>
          <p:nvPr>
            <p:ph type="subTitle" idx="1"/>
          </p:nvPr>
        </p:nvSpPr>
        <p:spPr>
          <a:xfrm>
            <a:off x="564116" y="2968348"/>
            <a:ext cx="8202197" cy="354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/>
              <a:t>Õppeainete </a:t>
            </a:r>
            <a:r>
              <a:rPr lang="et-EE" sz="2400" b="1"/>
              <a:t>kohustuslike</a:t>
            </a:r>
            <a:r>
              <a:rPr lang="et-EE" sz="2400"/>
              <a:t> </a:t>
            </a:r>
            <a:r>
              <a:rPr lang="et-EE" sz="2400" b="1"/>
              <a:t>kursuste</a:t>
            </a:r>
            <a:r>
              <a:rPr lang="et-EE" sz="2400"/>
              <a:t> mahud on: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B2-keeleoskustasemega võõrkeeles 5 kursust,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B1-keeleoskustasemega võõrkeeles 5 kursust.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/>
              <a:t>Õppeainete </a:t>
            </a:r>
            <a:r>
              <a:rPr lang="et-EE" sz="2400" b="1"/>
              <a:t>valikkursuste</a:t>
            </a:r>
            <a:r>
              <a:rPr lang="et-EE" sz="2400"/>
              <a:t> mahud on: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Calibri"/>
              <a:buAutoNum type="arabicParenR"/>
            </a:pPr>
            <a:r>
              <a:rPr lang="et-EE" sz="2400"/>
              <a:t>B2-keeleoskustasemega võõrkeeles 2 valikkursust, 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Calibri"/>
              <a:buAutoNum type="arabicParenR"/>
            </a:pPr>
            <a:r>
              <a:rPr lang="et-EE" sz="2400" b="1"/>
              <a:t>B1-keeleoskustasemega võõrkeeles 4 valikkursust</a:t>
            </a:r>
            <a:r>
              <a:rPr lang="et-EE" sz="2400"/>
              <a:t>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7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Ainevaldkonna kirjeldus ja valdkonnasisene lõiming</a:t>
            </a:r>
            <a:endParaRPr sz="3600"/>
          </a:p>
        </p:txBody>
      </p:sp>
      <p:sp>
        <p:nvSpPr>
          <p:cNvPr id="435" name="Google Shape;435;p17"/>
          <p:cNvSpPr txBox="1">
            <a:spLocks noGrp="1"/>
          </p:cNvSpPr>
          <p:nvPr>
            <p:ph type="subTitle" idx="1"/>
          </p:nvPr>
        </p:nvSpPr>
        <p:spPr>
          <a:xfrm>
            <a:off x="564116" y="2743200"/>
            <a:ext cx="8123083" cy="3341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t-EE" sz="2400">
                <a:solidFill>
                  <a:schemeClr val="dk1"/>
                </a:solidFill>
              </a:rPr>
              <a:t>Keeleõpe kui elukestev õpe, keelekogemuse võimaldamine ka väljaspool kooli.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t-EE" sz="2400">
                <a:solidFill>
                  <a:schemeClr val="dk1"/>
                </a:solidFill>
              </a:rPr>
              <a:t>Mitmekeelsuse ja mitmekultuurilisuse olulisus võõrkeeleõppes.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Condensed"/>
              <a:buNone/>
            </a:pPr>
            <a:r>
              <a:rPr lang="et-EE" sz="4000">
                <a:solidFill>
                  <a:schemeClr val="dk1"/>
                </a:solidFill>
              </a:rPr>
              <a:t>Õpilaskeskse võõrkeeleõppe tähtsamad põhimõtted on: </a:t>
            </a:r>
            <a:br>
              <a:rPr lang="et-EE" sz="4000">
                <a:solidFill>
                  <a:schemeClr val="dk1"/>
                </a:solidFill>
              </a:rPr>
            </a:br>
            <a:endParaRPr/>
          </a:p>
        </p:txBody>
      </p:sp>
      <p:sp>
        <p:nvSpPr>
          <p:cNvPr id="441" name="Google Shape;441;p18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505585" cy="338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sz="2400">
                <a:solidFill>
                  <a:schemeClr val="dk1"/>
                </a:solidFill>
              </a:rPr>
              <a:t>1) õpilase aktiivne osalemine õppetegevuses, tema teadlik ja loov võõrkeele kasutamine ning oma õpistrateegiate kujundamine;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sz="2400">
                <a:solidFill>
                  <a:schemeClr val="dk1"/>
                </a:solidFill>
              </a:rPr>
              <a:t>2) õppematerjali sisu vastavus õpilase </a:t>
            </a:r>
            <a:r>
              <a:rPr lang="et-EE" sz="2400" b="1">
                <a:solidFill>
                  <a:schemeClr val="dk1"/>
                </a:solidFill>
              </a:rPr>
              <a:t>eale</a:t>
            </a:r>
            <a:r>
              <a:rPr lang="et-EE" sz="2400">
                <a:solidFill>
                  <a:schemeClr val="dk1"/>
                </a:solidFill>
              </a:rPr>
              <a:t> ja huvidele;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sz="2400">
                <a:solidFill>
                  <a:schemeClr val="dk1"/>
                </a:solidFill>
              </a:rPr>
              <a:t>3) erinevate </a:t>
            </a:r>
            <a:r>
              <a:rPr lang="et-EE" sz="2400" b="1">
                <a:solidFill>
                  <a:schemeClr val="dk1"/>
                </a:solidFill>
              </a:rPr>
              <a:t>suhtluspädevust arendavate õppemeetodite</a:t>
            </a:r>
            <a:r>
              <a:rPr lang="et-EE" sz="2400">
                <a:solidFill>
                  <a:schemeClr val="dk1"/>
                </a:solidFill>
              </a:rPr>
              <a:t> rakendamine;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sz="2400">
                <a:solidFill>
                  <a:schemeClr val="dk1"/>
                </a:solidFill>
              </a:rPr>
              <a:t>4) õpetaja kui õpilase koostööpartner ja nõustaja teadmiste ja oskuste omandamisel;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sz="2400">
                <a:solidFill>
                  <a:schemeClr val="dk1"/>
                </a:solidFill>
              </a:rPr>
              <a:t>5) õppematerjalide avatus, nende kohandamine ja täiendamine õpilase eesmärkide, vajaduste ja </a:t>
            </a:r>
            <a:r>
              <a:rPr lang="et-EE" sz="2400" b="1">
                <a:solidFill>
                  <a:schemeClr val="dk1"/>
                </a:solidFill>
              </a:rPr>
              <a:t>huvide</a:t>
            </a:r>
            <a:r>
              <a:rPr lang="et-EE" sz="2400">
                <a:solidFill>
                  <a:schemeClr val="dk1"/>
                </a:solidFill>
              </a:rPr>
              <a:t> põhjal;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t-EE" sz="2400" b="1">
                <a:solidFill>
                  <a:schemeClr val="dk1"/>
                </a:solidFill>
              </a:rPr>
              <a:t>6) vigade käsitlemine õppimise loomuliku osana, nende parandamine vastavalt õppe eesmärgile.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9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Valdkonnaülene lõiming, üldpädevuste arengu toetamine ja õppekava läbivate teemade käsitlemine</a:t>
            </a:r>
            <a:endParaRPr/>
          </a:p>
        </p:txBody>
      </p:sp>
      <p:sp>
        <p:nvSpPr>
          <p:cNvPr id="447" name="Google Shape;447;p19"/>
          <p:cNvSpPr txBox="1">
            <a:spLocks noGrp="1"/>
          </p:cNvSpPr>
          <p:nvPr>
            <p:ph type="subTitle" idx="1"/>
          </p:nvPr>
        </p:nvSpPr>
        <p:spPr>
          <a:xfrm>
            <a:off x="566341" y="326108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Juba põhikoolis saab võõrkeeleõpetuse kaudu toetada teadmiste omandamist teistes ainevaldkondades ning ainetevaheliste seoste teadvustamist, seda eelkõige lõimitud aine- ja keeleõppe (LAK-õppe) elementide kasutamisega võõrkeeletundides.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Gümnaasiumis on B2-keeles soovitus kasutada LAK-õppe kursuseid.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Võõrkeeleõppes arendatakse kõiki üldpädevusi ning käsitletakse kõiki läbivaid teemasid. Rõhuasetused võivad kooliti erineda.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"/>
          <p:cNvSpPr txBox="1"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oboto Condensed"/>
              <a:buNone/>
            </a:pPr>
            <a:r>
              <a:rPr lang="et-EE" sz="4000"/>
              <a:t>Sisukord</a:t>
            </a:r>
            <a:br>
              <a:rPr lang="et-EE" sz="4000"/>
            </a:br>
            <a:br>
              <a:rPr lang="et-EE" sz="4000"/>
            </a:br>
            <a:r>
              <a:rPr lang="et-EE" sz="4000"/>
              <a:t>Võrdluseks Euroopast</a:t>
            </a:r>
            <a:br>
              <a:rPr lang="et-EE" sz="4000"/>
            </a:br>
            <a:r>
              <a:rPr lang="et-EE" sz="4000"/>
              <a:t>Õppekavade ajakohastamisest</a:t>
            </a:r>
            <a:br>
              <a:rPr lang="et-EE" sz="4000"/>
            </a:br>
            <a:r>
              <a:rPr lang="et-EE" sz="4000"/>
              <a:t>Õppekava ja ainevaldkonnakava</a:t>
            </a:r>
            <a:br>
              <a:rPr lang="et-EE" sz="4000"/>
            </a:br>
            <a:r>
              <a:rPr lang="et-EE" sz="4000"/>
              <a:t>Võõrkeelte valdkonnakava</a:t>
            </a:r>
            <a:br>
              <a:rPr lang="et-EE" sz="4000"/>
            </a:br>
            <a:r>
              <a:rPr lang="et-EE" sz="4000"/>
              <a:t>Peegeldus</a:t>
            </a:r>
            <a:br>
              <a:rPr lang="et-EE" sz="4000"/>
            </a:br>
            <a:br>
              <a:rPr lang="et-EE" sz="4000"/>
            </a:br>
            <a:br>
              <a:rPr lang="et-EE" sz="4000"/>
            </a:br>
            <a:br>
              <a:rPr lang="et-EE" sz="4000"/>
            </a:b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0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Hindamine</a:t>
            </a:r>
            <a:endParaRPr/>
          </a:p>
        </p:txBody>
      </p:sp>
      <p:sp>
        <p:nvSpPr>
          <p:cNvPr id="453" name="Google Shape;453;p20"/>
          <p:cNvSpPr txBox="1">
            <a:spLocks noGrp="1"/>
          </p:cNvSpPr>
          <p:nvPr>
            <p:ph type="subTitle" idx="1"/>
          </p:nvPr>
        </p:nvSpPr>
        <p:spPr>
          <a:xfrm>
            <a:off x="566497" y="2291255"/>
            <a:ext cx="8122927" cy="4088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Hindamine on </a:t>
            </a:r>
            <a:r>
              <a:rPr lang="et-EE" sz="2400" b="1"/>
              <a:t>õppeprotsessi osa</a:t>
            </a:r>
            <a:r>
              <a:rPr lang="et-EE" sz="2400"/>
              <a:t>, mille kaudu </a:t>
            </a:r>
            <a:r>
              <a:rPr lang="et-EE" sz="2400" b="1"/>
              <a:t>toetatakse õpilase õppimist ja arengut</a:t>
            </a:r>
            <a:r>
              <a:rPr lang="et-EE" sz="2400"/>
              <a:t>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Hindamise abil saavad tagasisidet nii</a:t>
            </a:r>
            <a:r>
              <a:rPr lang="et-EE" sz="2400" b="1"/>
              <a:t> õppija </a:t>
            </a:r>
            <a:r>
              <a:rPr lang="et-EE" sz="2400"/>
              <a:t>oma edenemise kohta õppimisel ja õpistrateegiate valikuteks kui ka </a:t>
            </a:r>
            <a:r>
              <a:rPr lang="et-EE" sz="2400" b="1"/>
              <a:t>õpetaja</a:t>
            </a:r>
            <a:r>
              <a:rPr lang="et-EE" sz="2400"/>
              <a:t> oma õppetegevuse arendamiseks.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Diagnostiline, kujundav ja kokkuvõttev hindamine: õppe kavandamiseks, tagasisidestamiseks ja eesmärkide või õpitulemuste saavutatuse hindamiseks.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1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577504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Õppekeskkonna kujundamine</a:t>
            </a:r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subTitle" idx="1"/>
          </p:nvPr>
        </p:nvSpPr>
        <p:spPr>
          <a:xfrm>
            <a:off x="566496" y="2354317"/>
            <a:ext cx="8577504" cy="412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Luuakse üksteist austav, vastastikku hooliv ja toetav, turvaline, kiusamis- ja vägivallavaba õppekeskkond;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Rühmade suurus on soovitavalt kuni 15 õpilast;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Keeleõppeklassis võiks olla võimalik õpilastel liikuda ning kasutada ka digitehnoloogiat.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Kasutada võiks ka kooliväliste õppekeskkondade võimalusi: muuseumid, näitused, teater, kino, kontserdid, õpilasvahetus, õppereisid, digikeskkonnad jne.</a:t>
            </a:r>
            <a:endParaRPr/>
          </a:p>
          <a:p>
            <a:pPr marL="51435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2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Ainekavad</a:t>
            </a:r>
            <a:endParaRPr/>
          </a:p>
        </p:txBody>
      </p:sp>
      <p:sp>
        <p:nvSpPr>
          <p:cNvPr id="465" name="Google Shape;465;p22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/>
              <a:t>Võõrkeelte valdkonnakavades esitatud ainekavad: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/>
              <a:t>A-võõrkeel, B-võõrkeel, B2-võõrkeel, B1-võõrkeel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3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Kooliastmete lõpuks taotletavad teadmised, oskused ja hoiakud</a:t>
            </a: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subTitle" idx="1"/>
          </p:nvPr>
        </p:nvSpPr>
        <p:spPr>
          <a:xfrm>
            <a:off x="564116" y="2837792"/>
            <a:ext cx="8123083" cy="334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Keeleoskus (osaoskuste kaupa);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Õpioskused;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Kultuuriteadmised;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Kultuurinormid.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Gümnaasiumis ka võõrkeelsete teabeallikate kasutamine;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Võõrkeeles omandatud teadmiste ja oskuste kasutamine teistes ainetes ja vastupidi.</a:t>
            </a:r>
            <a:endParaRPr/>
          </a:p>
          <a:p>
            <a:pPr marL="45720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6" name="Google Shape;476;p24"/>
          <p:cNvGraphicFramePr/>
          <p:nvPr/>
        </p:nvGraphicFramePr>
        <p:xfrm>
          <a:off x="534987" y="160549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{368299CB-CD03-4216-87CE-AC6772272395}</a:tableStyleId>
              </a:tblPr>
              <a:tblGrid>
                <a:gridCol w="35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 u="none" strike="noStrike" cap="none"/>
                        <a:t>I kooliaste 3. klassi lõpetaja saavutab A1-keeleoskustaseme, mis tähendab, et ta: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II kooliaste 6. klassi lõpetaja saavutab A2-keeleoskustaseme, mis tähendab, et ta: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III kooliaste Põhikoolilõpetaja saavutab B1- keeleoskustaseme, mis tähendab, et ta: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1) saab kuulates aru lühikestest lausetest ja lihtsatest igapäevastest väljenditest; reageerib adekvaatselt väga lihtsatele küsimustele ja juhistele; </a:t>
                      </a:r>
                      <a:br>
                        <a:rPr lang="et-EE" sz="1800"/>
                      </a:br>
                      <a:r>
                        <a:rPr lang="et-EE" sz="1800"/>
                        <a:t>2) räägib õpitud lauseid kasutades ning õpitud sõnadest ja väljenditest lühikesi lihtlauseid moodustades;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3) mõistab lugedes väga lihtsaid tekste fraashaaval, leides üles õpitud sõnad ja väljendid ning tuginedes neile;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1) saab kuulates aru lausetest ja sageli kasutatavatest väljenditest ning tuleb toime igapäevases suhtluses, kui vestluskaaslane räägib aeglaselt; </a:t>
                      </a:r>
                      <a:br>
                        <a:rPr lang="et-EE" sz="1800"/>
                      </a:br>
                      <a:r>
                        <a:rPr lang="et-EE" sz="1800"/>
                        <a:t>2) osaleb suulises suhtluses igapäevastel teemadel ja olmeolukordades, kasutades põhiliselt lihtlauseid;</a:t>
                      </a:r>
                      <a:br>
                        <a:rPr lang="et-EE" sz="1800"/>
                      </a:br>
                      <a:r>
                        <a:rPr lang="et-EE" sz="1800"/>
                        <a:t>3) mõistab lugedes lühikese ja lihtsa teksti põhiideed ja -sõnumit ning olulist teavet selles; </a:t>
                      </a:r>
                      <a:br>
                        <a:rPr lang="et-EE" sz="1800"/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1) saab kuulates aru erinevat tüüpi autentsete tekstide põhisisust ja tuleb igapäevases suhtluses enamasti toime; </a:t>
                      </a:r>
                      <a:br>
                        <a:rPr lang="et-EE" sz="1800"/>
                      </a:br>
                      <a:r>
                        <a:rPr lang="et-EE" sz="1800"/>
                        <a:t>2) osaleb ettevalmistuseta suulises suhtluses, kui kõneaine on tuttav; väljendab mõtteid võrdlemisi ladusalt, kuid üldsõnaliselt; </a:t>
                      </a:r>
                      <a:br>
                        <a:rPr lang="et-EE" sz="1800"/>
                      </a:br>
                      <a:r>
                        <a:rPr lang="et-EE" sz="1800"/>
                        <a:t>3) mõistab lugedes igapäevaelu käsitlevaid faktipõhiseid ja lihtsaid kirjanduslikke tekste;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" name="Google Shape;481;p25"/>
          <p:cNvGraphicFramePr/>
          <p:nvPr/>
        </p:nvGraphicFramePr>
        <p:xfrm>
          <a:off x="522287" y="146579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{368299CB-CD03-4216-87CE-AC6772272395}</a:tableStyleId>
              </a:tblPr>
              <a:tblGrid>
                <a:gridCol w="354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8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I kooliaste 3. klassi lõpetaja saavutab A1-keeleoskustaseme, mis tähendab, et ta: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II kooliaste 6. klassi lõpetaja saavutab A2-keeleoskustaseme, mis tähendab, et ta: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III kooliaste Põhikoolilõpetaja saavutab B1- keeleoskustaseme, mis tähendab, et ta: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4) kirjutab õpitud sõnu ja lauseid ning täidab õpitud sõnavara kasutades lihtsat lünkteksti; </a:t>
                      </a:r>
                      <a:br>
                        <a:rPr lang="et-EE" sz="1800"/>
                      </a:br>
                      <a:r>
                        <a:rPr lang="et-EE" sz="1800"/>
                        <a:t>5) kasutab esmaseid keeleõppestrateegiaid (kordamist, seostamist); </a:t>
                      </a:r>
                      <a:br>
                        <a:rPr lang="et-EE" sz="1800"/>
                      </a:br>
                      <a:r>
                        <a:rPr lang="et-EE" sz="1800"/>
                        <a:t>6) teab õpitava keele maa(de) põhiandmeid ja olulisemaid tähtpäevi; </a:t>
                      </a:r>
                      <a:br>
                        <a:rPr lang="et-EE" sz="1800"/>
                      </a:br>
                      <a:r>
                        <a:rPr lang="et-EE" sz="1800"/>
                        <a:t>7) tunneb ja järgib esmaseid viisakusnorme.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4) kirjutab lühikesi ja lihtsaid, peamiselt lihtlausetest koosnevaid tekste; </a:t>
                      </a:r>
                      <a:br>
                        <a:rPr lang="et-EE" sz="1800"/>
                      </a:br>
                      <a:r>
                        <a:rPr lang="et-EE" sz="1800"/>
                        <a:t>5) kasutab õpetaja juhendamisel erinevaid keeleõppestrateegiaid ja keeleõppe abivahendeid (tõlkesõnaraamatut, internetti); </a:t>
                      </a:r>
                      <a:br>
                        <a:rPr lang="et-EE" sz="1800"/>
                      </a:br>
                      <a:r>
                        <a:rPr lang="et-EE" sz="1800"/>
                        <a:t>6) teab õpitava keele maa(de) kultuuri(de) põhijooni; </a:t>
                      </a:r>
                      <a:br>
                        <a:rPr lang="et-EE" sz="1800"/>
                      </a:br>
                      <a:r>
                        <a:rPr lang="et-EE" sz="1800"/>
                        <a:t>7) teadvustab õpitava keele maa(de) ja oma maa suhtlustavade sarnasusi ja erinevusi ning arvestab neid suhtluses.</a:t>
                      </a:r>
                      <a:br>
                        <a:rPr lang="et-EE" sz="1800"/>
                      </a:b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1800"/>
                        <a:t>4) kirjutab konkreetset infot, arvamusi ja tundeid sisaldavaid lihtsaid seotud tekste; </a:t>
                      </a:r>
                      <a:br>
                        <a:rPr lang="et-EE" sz="1800"/>
                      </a:br>
                      <a:r>
                        <a:rPr lang="et-EE" sz="1800"/>
                        <a:t>5) kasutab endale sobivaid keeleõppestrateegiaid ja keeleõppe abivahendeid (tõlkesõnaraamatut, internetti); </a:t>
                      </a:r>
                      <a:br>
                        <a:rPr lang="et-EE" sz="1800"/>
                      </a:br>
                      <a:r>
                        <a:rPr lang="et-EE" sz="1800"/>
                        <a:t>6) kasutab õpitavat keelt, et tarbida kultuuri (kirjandust, muusikat, filmikunsti, meediat) ja leida vajalikku teavet; </a:t>
                      </a:r>
                      <a:br>
                        <a:rPr lang="et-EE" sz="1800"/>
                      </a:br>
                      <a:r>
                        <a:rPr lang="et-EE" sz="1800"/>
                        <a:t>7) käitub erinevates olukordades vastava kultuuri suhtlustavasid järgides.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Õpitulemused</a:t>
            </a:r>
            <a:endParaRPr/>
          </a:p>
        </p:txBody>
      </p:sp>
      <p:sp>
        <p:nvSpPr>
          <p:cNvPr id="487" name="Google Shape;487;p26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Õpitulemused on ühtlasi hindamiskriteeriumid, ei sisalda kultuuriteadmisi ega õpioskuseid;</a:t>
            </a:r>
            <a:endParaRPr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Seotud keeletasemega, A- ja B-võõrkeele ning B2- ja B1-keeleoskustaseme keele õpitulemused vastava keeletaseme juures võrreldavad.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7"/>
          <p:cNvSpPr txBox="1">
            <a:spLocks noGrp="1"/>
          </p:cNvSpPr>
          <p:nvPr>
            <p:ph type="ctrTitle"/>
          </p:nvPr>
        </p:nvSpPr>
        <p:spPr>
          <a:xfrm>
            <a:off x="566497" y="1351530"/>
            <a:ext cx="8125308" cy="97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Näide. B-võõrkeel. Õpitulemused II kooliaste </a:t>
            </a:r>
            <a:endParaRPr/>
          </a:p>
        </p:txBody>
      </p:sp>
      <p:sp>
        <p:nvSpPr>
          <p:cNvPr id="493" name="Google Shape;493;p27"/>
          <p:cNvSpPr txBox="1">
            <a:spLocks noGrp="1"/>
          </p:cNvSpPr>
          <p:nvPr>
            <p:ph type="subTitle" idx="1"/>
          </p:nvPr>
        </p:nvSpPr>
        <p:spPr>
          <a:xfrm>
            <a:off x="568877" y="2194512"/>
            <a:ext cx="8122928" cy="430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ct val="100000"/>
              <a:buNone/>
            </a:pPr>
            <a:r>
              <a:rPr lang="et-EE" sz="2400" b="1"/>
              <a:t>Õpilane: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mõistab üksikuid sõnu ja väljendeid, kui räägitakse õpitud teemal aeglaselt ja selgelt;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mõistab konkreetset teavet (nt kohta ja aega) õpitud teemal salvestatud sõnumites, kui sõnumid esitatakse aeglaselt ja selgelt;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mõistab ja järgib selgelt ja aeglaselt antud juhiseid;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reageerib adekvaatselt väga lihtsatele küsimustele;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küsib ja vastab küsimustele enda ja oma igapäevategevuste kohta, kasutades õpitud väljendeid ja lühilauseid;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moodustab lihtsaid lauseid enda ja oma lähiümbruse kohta, kasutades õpitud sõnu ja väljendeid;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AutoNum type="arabicParenR"/>
            </a:pPr>
            <a:r>
              <a:rPr lang="et-EE" sz="2400"/>
              <a:t>väljendab oma eelistusi, meeldimist ja mittemeeldimist, kasutades õpitud sõnu ja väljendeid;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Näide. B-võõrkeel. Õpitulemused II kooliaste </a:t>
            </a:r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1"/>
          </p:nvPr>
        </p:nvSpPr>
        <p:spPr>
          <a:xfrm>
            <a:off x="564116" y="2575034"/>
            <a:ext cx="8123083" cy="3677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Calibri"/>
              <a:buAutoNum type="arabicParenR" startAt="8"/>
            </a:pPr>
            <a:r>
              <a:rPr lang="et-EE" sz="2400"/>
              <a:t>hääldab õigesti õpitud sõnu ning kasutab tuttavate sõnade ja fraaside hääldamisel õiget rõhku;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 startAt="8"/>
            </a:pPr>
            <a:r>
              <a:rPr lang="et-EE" sz="2400"/>
              <a:t>mõistab kaardi või e-kirjaga saadetud lühikesi konkreetseid sõnumeid;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 startAt="8"/>
            </a:pPr>
            <a:r>
              <a:rPr lang="et-EE" sz="2400"/>
              <a:t>mõistab konkreetset teavet tuttavate sõnadega kirjutatud ja piltidega illustreeritud lihtsas teabematerjalis;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 startAt="8"/>
            </a:pPr>
            <a:r>
              <a:rPr lang="et-EE" sz="2400"/>
              <a:t>mõistab tuttavate sõnadega kirjutatud ja piltidega illustreeritud jutukest;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 startAt="8"/>
            </a:pPr>
            <a:r>
              <a:rPr lang="et-EE" sz="2400"/>
              <a:t>täidab ankeeti isikuandmetega; 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 startAt="8"/>
            </a:pPr>
            <a:r>
              <a:rPr lang="et-EE" sz="2400"/>
              <a:t>kirjutab lühikesi, väga lihtsaid tekstisõnumeid, milles edastab infot või esitab küsimusi.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9"/>
          <p:cNvSpPr txBox="1">
            <a:spLocks noGrp="1"/>
          </p:cNvSpPr>
          <p:nvPr>
            <p:ph type="ctrTitle" idx="4294967295"/>
          </p:nvPr>
        </p:nvSpPr>
        <p:spPr>
          <a:xfrm>
            <a:off x="564116" y="1676333"/>
            <a:ext cx="8126413" cy="738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Läbivalt 6 teemavaldkonda</a:t>
            </a:r>
            <a:br>
              <a:rPr lang="et-EE" sz="3600" b="0" i="0" u="none" strike="noStrike" cap="none">
                <a:solidFill>
                  <a:srgbClr val="002E87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3600" b="0" i="0" u="none" strike="noStrike" cap="none">
              <a:solidFill>
                <a:srgbClr val="002E87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aphicFrame>
        <p:nvGraphicFramePr>
          <p:cNvPr id="505" name="Google Shape;505;p29"/>
          <p:cNvGraphicFramePr/>
          <p:nvPr/>
        </p:nvGraphicFramePr>
        <p:xfrm>
          <a:off x="564116" y="251460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{368299CB-CD03-4216-87CE-AC6772272395}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Põhikool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Gümnaasium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Mina ja teised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Inimene ja ühiskond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Kodu ja lähiümbrus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Inimene ja keskkond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Kodukoht Eesti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Eesti ja maailm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Riigid ja nende kultuur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Kultuur ja looming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Igapäevaelu, õppimine ja töö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400"/>
                        <a:t>Haridus ja töö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t-EE" sz="2400"/>
                        <a:t>Vaba aeg ja meedia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et-EE" sz="2400"/>
                        <a:t>Teadus ja tehnoloogia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Võõrkeelte õppest võrdluseks</a:t>
            </a:r>
            <a:endParaRPr/>
          </a:p>
        </p:txBody>
      </p:sp>
      <p:sp>
        <p:nvSpPr>
          <p:cNvPr id="347" name="Google Shape;347;p3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Eesti üldhariduskoolides õpitakse kohustuslikuna (üldjuhul) kahte võõrkeelt, paljudes Euroopa riikides ainult ühte. Kutsehariduses õpitakse Eestis Euroopa keskmisest vähem võõrkeeli;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Eestis alustatakse esimese võõrkeele õppimist võrdlemisi hilja (u 9a-vanuselt), samas ollakse õppekavas seatud õpitulemuste osas pigem nõudlikud;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üle pooltes Euroopa haridussüsteemides on kindlaks määratud kohustuslik võõrkeel, mis on enamasti inglise keel.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r>
              <a:rPr lang="et-EE" sz="2400"/>
              <a:t>Euridyce 2023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5362" y="2157412"/>
            <a:ext cx="2581275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1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4000"/>
              <a:buFont typeface="Roboto Condensed"/>
              <a:buNone/>
            </a:pPr>
            <a:r>
              <a:rPr lang="et-EE"/>
              <a:t>Kirjandust</a:t>
            </a:r>
            <a:endParaRPr/>
          </a:p>
        </p:txBody>
      </p:sp>
      <p:sp>
        <p:nvSpPr>
          <p:cNvPr id="516" name="Google Shape;516;p31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341198" cy="36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Char char="•"/>
            </a:pPr>
            <a:r>
              <a:rPr lang="et-EE" sz="2400"/>
              <a:t>Põhikooli riiklik õppekava + Lisa 8 Ainevaldkond Võõrkeeled. https://www.riigiteataja.ee/akt/108032023005?leiaKehtiv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Char char="•"/>
            </a:pPr>
            <a:r>
              <a:rPr lang="et-EE" sz="2400"/>
              <a:t>Gümnaasiumi riiklik õppekava + Lisa 7 Ainevaldkond Võõrkeeled. https://www.riigiteataja.ee/akt/123042021011?leiaKehtiv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Char char="•"/>
            </a:pPr>
            <a:r>
              <a:rPr lang="et-EE" sz="2400"/>
              <a:t>European Commission, European Education and Culture Executive Agency, Birch, P., Baïdak, N., De Coster, I. et al., Key data on teaching languages at school in Europe – 2023 edition, Birch, P.(editor), Publications Office of the European Union, 2023, </a:t>
            </a:r>
            <a:r>
              <a:rPr lang="et-EE" sz="2400" u="sng">
                <a:solidFill>
                  <a:schemeClr val="hlink"/>
                </a:solidFill>
                <a:hlinkClick r:id="rId3"/>
              </a:rPr>
              <a:t>https://data.europa.eu/doi/10.2797/529032</a:t>
            </a:r>
            <a:endParaRPr sz="240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ct val="100000"/>
              <a:buFont typeface="Arial"/>
              <a:buChar char="•"/>
            </a:pPr>
            <a:r>
              <a:rPr lang="et-EE" sz="2400"/>
              <a:t>Euroopa keeleõppe raamdokument: õppimine, õpetamine ja hindamine. Sõsarväljaanne (2023). https://hm.ee/sites/default/files/documents/2023-01/S%C3%B5sarv%C3%A4ljaanne_Jaanuar%202023.pdf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2"/>
          <p:cNvSpPr txBox="1"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 Condensed"/>
              <a:buNone/>
            </a:pPr>
            <a:r>
              <a:rPr lang="et-EE"/>
              <a:t>Tänan tähelepanu eest!</a:t>
            </a:r>
            <a:endParaRPr/>
          </a:p>
        </p:txBody>
      </p:sp>
      <p:sp>
        <p:nvSpPr>
          <p:cNvPr id="522" name="Google Shape;522;p32"/>
          <p:cNvSpPr txBox="1"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Võõrkeelte valdkonnakava: mis, kellele ja miks?</a:t>
            </a:r>
            <a:endParaRPr/>
          </a:p>
        </p:txBody>
      </p:sp>
      <p:sp>
        <p:nvSpPr>
          <p:cNvPr id="353" name="Google Shape;353;p4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Vabariigi Valitsuse määrused (Põhikooli riiklik õppekava, Gümnaasiumi riiklik õppekava, Põhikooli lihtsustatud riiklik õppekava);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Raamistik koolidele, õpetajatele, õpilastele, lapsevanematele, …;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Õppijate igakülgseks toetamiseks, kooli õppekava loomiseks, õppetöö kavandamiseks, korraldamiseks ja läbi viimiseks.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Ajajoon: riiklike õppekavade ajakohastamine</a:t>
            </a:r>
            <a:endParaRPr sz="3600"/>
          </a:p>
        </p:txBody>
      </p:sp>
      <p:sp>
        <p:nvSpPr>
          <p:cNvPr id="359" name="Google Shape;359;p5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2016. aastal koostati lähteülesanne riiklike õppekavade arendusprotsessiks;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2018. aastal sõnastasid eksperttöörühmad uued õpitulemused;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2019/2020. aastal katsetati uuendatud õpitulemusi üldhariduskoolides;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2021. aastal otsustati viia 4 aastat kestnud arendustöö lõpuni ning algatada ettevalmistused õppekava määruse muutmiseks;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2023. aasta märtsis kinnitas Vabariigi Valitsus ajakohastatud õppekavad.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None/>
            </a:pPr>
            <a:endParaRPr sz="2400"/>
          </a:p>
          <a:p>
            <a:pPr marL="57150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Riiklike õppekavade ajakohastamise eesmärkideks seati:</a:t>
            </a:r>
            <a:endParaRPr/>
          </a:p>
        </p:txBody>
      </p:sp>
      <p:sp>
        <p:nvSpPr>
          <p:cNvPr id="365" name="Google Shape;365;p6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42950" lvl="0" indent="-742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õppekavade üldosades toodud rõhuasetuste (sh üldpädevuste) integreerimine aineõppesse; </a:t>
            </a:r>
            <a:endParaRPr/>
          </a:p>
          <a:p>
            <a:pPr marL="742950" lvl="0" indent="-7429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ainekavade ülekoormatuse vähendamine; </a:t>
            </a:r>
            <a:endParaRPr/>
          </a:p>
          <a:p>
            <a:pPr marL="742950" lvl="0" indent="-7429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rõhuasetuse liikumine sisendipõhise õppimise korraldamiselt väljundipõhisele õppele; </a:t>
            </a:r>
            <a:endParaRPr/>
          </a:p>
          <a:p>
            <a:pPr marL="742950" lvl="0" indent="-7429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kaasava ja eri tasemetel lihtsustatud õppe eesmärkide ja käsituse seostamine riiklike õppekavade eesmärkide ja käsitusega.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"/>
          <p:cNvSpPr txBox="1">
            <a:spLocks noGrp="1"/>
          </p:cNvSpPr>
          <p:nvPr>
            <p:ph type="ctrTitle"/>
          </p:nvPr>
        </p:nvSpPr>
        <p:spPr>
          <a:xfrm>
            <a:off x="564271" y="1627863"/>
            <a:ext cx="8125308" cy="1255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Õppekava arendustöö lähtekohad:</a:t>
            </a:r>
            <a:endParaRPr sz="3600"/>
          </a:p>
        </p:txBody>
      </p:sp>
      <p:sp>
        <p:nvSpPr>
          <p:cNvPr id="371" name="Google Shape;371;p7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571500" lvl="0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nüüdisaegne õpikäsitus;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uuemad teadusteooriad ja lähenemised aineõpetuses;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õppijakesksus, tema arengu dünaamika ja eakohasus;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probleemilahenduse, seoste märkamise ja loomise oskused;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õppesisu elulähedus ja aktuaalsus;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õppe sidusus ühiskonnas toimuvaga ja alusväärtustega;</a:t>
            </a:r>
            <a:endParaRPr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Font typeface="Arial"/>
              <a:buChar char="•"/>
            </a:pPr>
            <a:r>
              <a:rPr lang="et-EE" sz="2400"/>
              <a:t>haridustehnoloogia kasutamine ja digioskuste arendamine.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8" descr="Pilt, millel on kujutatud malend, Siseruumimängud ja -spordialad, Lauamäng, lauamäng&#10;&#10;Kirjeldus on genereeritud automaatsel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5721" r="35720"/>
          <a:stretch/>
        </p:blipFill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8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Üldpädevused</a:t>
            </a:r>
            <a:endParaRPr/>
          </a:p>
        </p:txBody>
      </p:sp>
      <p:sp>
        <p:nvSpPr>
          <p:cNvPr id="378" name="Google Shape;378;p8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515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Kultuuri- ja väärtuspädevus;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sotsiaalne ja kodanikupädevus;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enesemääratluspädevus;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õpipädevus;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suhtluspädevus;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matemaatika-, loodusteaduste ja tehnoloogiaalane 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ettevõtlikkuspädevus;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digipädevus.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9" descr="Pilt, millel on kujutatud elektroonika, vooluahel, Elektroonikakomponent, Elektrotehnika&#10;&#10;Kirjeldus on genereeritud automaatsel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581" r="28581"/>
          <a:stretch/>
        </p:blipFill>
        <p:spPr>
          <a:xfrm>
            <a:off x="9258300" y="1"/>
            <a:ext cx="2933700" cy="684774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9"/>
          <p:cNvSpPr txBox="1"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3600"/>
              <a:buFont typeface="Roboto Condensed"/>
              <a:buNone/>
            </a:pPr>
            <a:r>
              <a:rPr lang="et-EE" sz="3600"/>
              <a:t>Läbivad teemad</a:t>
            </a:r>
            <a:endParaRPr/>
          </a:p>
        </p:txBody>
      </p:sp>
      <p:sp>
        <p:nvSpPr>
          <p:cNvPr id="385" name="Google Shape;385;p9"/>
          <p:cNvSpPr txBox="1"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61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742950" lvl="0" indent="-742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Elukestev õpe ja karjääri kujundamine;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keskkond ja jätkusuutlik areng;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kodanikualgatus ja ettevõtlikkus;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kultuuriline identiteet;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teabekeskkond ja meediakasutus;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tehnoloogia ja innovatsioon;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tervis ja ohutus;</a:t>
            </a:r>
            <a:endParaRPr/>
          </a:p>
          <a:p>
            <a:pPr marL="7429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E87"/>
              </a:buClr>
              <a:buSzPts val="2400"/>
              <a:buAutoNum type="arabicParenR"/>
            </a:pPr>
            <a:r>
              <a:rPr lang="et-EE" sz="2400"/>
              <a:t>väärtused ja kõlblus.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umesini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lesinin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alg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Laiekraan</PresentationFormat>
  <Paragraphs>197</Paragraphs>
  <Slides>32</Slides>
  <Notes>32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3</vt:i4>
      </vt:variant>
      <vt:variant>
        <vt:lpstr>Slaidipealkirjad</vt:lpstr>
      </vt:variant>
      <vt:variant>
        <vt:i4>32</vt:i4>
      </vt:variant>
    </vt:vector>
  </HeadingPairs>
  <TitlesOfParts>
    <vt:vector size="39" baseType="lpstr">
      <vt:lpstr>Arial</vt:lpstr>
      <vt:lpstr>Roboto</vt:lpstr>
      <vt:lpstr>Calibri</vt:lpstr>
      <vt:lpstr>Roboto Condensed</vt:lpstr>
      <vt:lpstr>Tumesinise taustaga</vt:lpstr>
      <vt:lpstr>Helesininse taustaga</vt:lpstr>
      <vt:lpstr>Valge taustaga</vt:lpstr>
      <vt:lpstr>Ajakohastatud võõrkeelte ainekava – mis, kellele ja miks?</vt:lpstr>
      <vt:lpstr>Sisukord  Võrdluseks Euroopast Õppekavade ajakohastamisest Õppekava ja ainevaldkonnakava Võõrkeelte valdkonnakava Peegeldus    </vt:lpstr>
      <vt:lpstr>Võõrkeelte õppest võrdluseks</vt:lpstr>
      <vt:lpstr>Võõrkeelte valdkonnakava: mis, kellele ja miks?</vt:lpstr>
      <vt:lpstr>Ajajoon: riiklike õppekavade ajakohastamine</vt:lpstr>
      <vt:lpstr>Riiklike õppekavade ajakohastamise eesmärkideks seati:</vt:lpstr>
      <vt:lpstr>Õppekava arendustöö lähtekohad:</vt:lpstr>
      <vt:lpstr>Üldpädevused</vt:lpstr>
      <vt:lpstr>Läbivad teemad</vt:lpstr>
      <vt:lpstr>Põhikooli riiklik õppekava § 15</vt:lpstr>
      <vt:lpstr>Valdkonnakavade ülesehitus</vt:lpstr>
      <vt:lpstr>Suuremad muudatused eelmises versioonis:</vt:lpstr>
      <vt:lpstr>Muudatused ajakohastatud võõrkeelte valdkonnakavas</vt:lpstr>
      <vt:lpstr>PowerPointi esitlus</vt:lpstr>
      <vt:lpstr>Põhikooli riiklik õppekava. Ainevaldkonna õppeained ja maht</vt:lpstr>
      <vt:lpstr>Gümnaasiumi riiklik õppekava. Ainevaldkonna õppeained ja maht</vt:lpstr>
      <vt:lpstr>Ainevaldkonna kirjeldus ja valdkonnasisene lõiming</vt:lpstr>
      <vt:lpstr>Õpilaskeskse võõrkeeleõppe tähtsamad põhimõtted on:  </vt:lpstr>
      <vt:lpstr>Valdkonnaülene lõiming, üldpädevuste arengu toetamine ja õppekava läbivate teemade käsitlemine</vt:lpstr>
      <vt:lpstr>Hindamine</vt:lpstr>
      <vt:lpstr>Õppekeskkonna kujundamine</vt:lpstr>
      <vt:lpstr>Ainekavad</vt:lpstr>
      <vt:lpstr>Kooliastmete lõpuks taotletavad teadmised, oskused ja hoiakud</vt:lpstr>
      <vt:lpstr>PowerPointi esitlus</vt:lpstr>
      <vt:lpstr>PowerPointi esitlus</vt:lpstr>
      <vt:lpstr>Õpitulemused</vt:lpstr>
      <vt:lpstr>Näide. B-võõrkeel. Õpitulemused II kooliaste </vt:lpstr>
      <vt:lpstr>Näide. B-võõrkeel. Õpitulemused II kooliaste </vt:lpstr>
      <vt:lpstr>Läbivalt 6 teemavaldkonda </vt:lpstr>
      <vt:lpstr>PowerPointi esitlus</vt:lpstr>
      <vt:lpstr>Kirjandust</vt:lpstr>
      <vt:lpstr>Tänan tähelepanu eest!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Ajakohastatud võõrkeelte ainekava – mis, kellele ja miks?</dc:title>
  <dc:creator>Agentuur Ecwador</dc:creator>
  <cp:lastModifiedBy>Ene Peterson</cp:lastModifiedBy>
  <cp:revision>1</cp:revision>
  <dcterms:created xsi:type="dcterms:W3CDTF">2021-03-10T11:43:06Z</dcterms:created>
  <dcterms:modified xsi:type="dcterms:W3CDTF">2023-11-29T10:45:42Z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0x010100722BA4EAB76C6B468A6FEFCD50C16FC7</vt:lpwstr>
  </property>
</Properties>
</file>