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 bookmarkIdSeed="2">
  <p:sldMasterIdLst>
    <p:sldMasterId id="2147483648" r:id="rId1"/>
  </p:sldMasterIdLst>
  <p:notesMasterIdLst>
    <p:notesMasterId r:id="rId35"/>
  </p:notesMasterIdLst>
  <p:sldIdLst>
    <p:sldId id="256" r:id="rId2"/>
    <p:sldId id="258" r:id="rId3"/>
    <p:sldId id="313" r:id="rId4"/>
    <p:sldId id="269" r:id="rId5"/>
    <p:sldId id="315" r:id="rId6"/>
    <p:sldId id="263" r:id="rId7"/>
    <p:sldId id="268" r:id="rId8"/>
    <p:sldId id="270" r:id="rId9"/>
    <p:sldId id="289" r:id="rId10"/>
    <p:sldId id="271" r:id="rId11"/>
    <p:sldId id="272" r:id="rId12"/>
    <p:sldId id="316" r:id="rId13"/>
    <p:sldId id="317" r:id="rId14"/>
    <p:sldId id="318" r:id="rId15"/>
    <p:sldId id="301" r:id="rId16"/>
    <p:sldId id="305" r:id="rId17"/>
    <p:sldId id="302" r:id="rId18"/>
    <p:sldId id="312" r:id="rId19"/>
    <p:sldId id="296" r:id="rId20"/>
    <p:sldId id="304" r:id="rId21"/>
    <p:sldId id="320" r:id="rId22"/>
    <p:sldId id="307" r:id="rId23"/>
    <p:sldId id="292" r:id="rId24"/>
    <p:sldId id="293" r:id="rId25"/>
    <p:sldId id="297" r:id="rId26"/>
    <p:sldId id="308" r:id="rId27"/>
    <p:sldId id="309" r:id="rId28"/>
    <p:sldId id="310" r:id="rId29"/>
    <p:sldId id="294" r:id="rId30"/>
    <p:sldId id="279" r:id="rId31"/>
    <p:sldId id="276" r:id="rId32"/>
    <p:sldId id="311" r:id="rId33"/>
    <p:sldId id="277" r:id="rId34"/>
  </p:sldIdLst>
  <p:sldSz cx="9144000" cy="6858000" type="screen4x3"/>
  <p:notesSz cx="6858000" cy="9144000"/>
  <p:embeddedFontLst>
    <p:embeddedFont>
      <p:font typeface="EB Garamond" panose="020B0604020202020204" charset="0"/>
      <p:regular r:id="rId36"/>
      <p:bold r:id="rId37"/>
      <p:italic r:id="rId38"/>
      <p:boldItalic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4" roundtripDataSignature="AMtx7mhk+Xgi2z+OlEQGcg8/8J1CIKOn0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FEED6DB-57F9-44BF-8581-B6F77A039724}">
  <a:tblStyle styleId="{EFEED6DB-57F9-44BF-8581-B6F77A03972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55773D3-188F-4996-BA3B-CB7C0020A3F0}" styleName="Table_1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2E6E7"/>
          </a:solidFill>
        </a:fill>
      </a:tcStyle>
    </a:wholeTbl>
    <a:band1H>
      <a:tcTxStyle/>
      <a:tcStyle>
        <a:tcBdr/>
        <a:fill>
          <a:solidFill>
            <a:srgbClr val="E4CACC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4CACC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55" autoAdjust="0"/>
    <p:restoredTop sz="94660"/>
  </p:normalViewPr>
  <p:slideViewPr>
    <p:cSldViewPr snapToGrid="0">
      <p:cViewPr>
        <p:scale>
          <a:sx n="66" d="100"/>
          <a:sy n="66" d="100"/>
        </p:scale>
        <p:origin x="1204" y="3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A30528-A2CC-462F-84FA-17766C52BA8F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t-EE"/>
        </a:p>
      </dgm:t>
    </dgm:pt>
    <dgm:pt modelId="{9B59B247-835F-46B9-B98B-41BC7E6D20EC}">
      <dgm:prSet phldrT="[Tekst]"/>
      <dgm:spPr/>
      <dgm:t>
        <a:bodyPr/>
        <a:lstStyle/>
        <a:p>
          <a:r>
            <a:rPr lang="et-EE" dirty="0" smtClean="0"/>
            <a:t>Olukord</a:t>
          </a:r>
          <a:endParaRPr lang="et-EE" dirty="0"/>
        </a:p>
      </dgm:t>
    </dgm:pt>
    <dgm:pt modelId="{7AA24077-923A-496C-BB9F-8D6BD842D1B3}" type="parTrans" cxnId="{479A5D76-1A9D-4C09-B60E-9C84E7A24575}">
      <dgm:prSet/>
      <dgm:spPr/>
      <dgm:t>
        <a:bodyPr/>
        <a:lstStyle/>
        <a:p>
          <a:endParaRPr lang="et-EE"/>
        </a:p>
      </dgm:t>
    </dgm:pt>
    <dgm:pt modelId="{BFE4F7C4-2A01-45D2-86EC-43B3A5B595DB}" type="sibTrans" cxnId="{479A5D76-1A9D-4C09-B60E-9C84E7A24575}">
      <dgm:prSet/>
      <dgm:spPr/>
      <dgm:t>
        <a:bodyPr/>
        <a:lstStyle/>
        <a:p>
          <a:endParaRPr lang="et-EE"/>
        </a:p>
      </dgm:t>
    </dgm:pt>
    <dgm:pt modelId="{02E0B1AC-FB52-4473-89D1-124DA6CD38AC}">
      <dgm:prSet phldrT="[Tekst]"/>
      <dgm:spPr/>
      <dgm:t>
        <a:bodyPr/>
        <a:lstStyle/>
        <a:p>
          <a:r>
            <a:rPr lang="et-EE" dirty="0" smtClean="0"/>
            <a:t>Lõik</a:t>
          </a:r>
          <a:endParaRPr lang="et-EE" dirty="0"/>
        </a:p>
      </dgm:t>
    </dgm:pt>
    <dgm:pt modelId="{59EF2E49-5048-4E69-9041-F9DE641ADAA0}" type="parTrans" cxnId="{0D53F6D9-191B-407D-BA53-0DE9275BD4D8}">
      <dgm:prSet/>
      <dgm:spPr/>
      <dgm:t>
        <a:bodyPr/>
        <a:lstStyle/>
        <a:p>
          <a:endParaRPr lang="et-EE"/>
        </a:p>
      </dgm:t>
    </dgm:pt>
    <dgm:pt modelId="{75FB64C0-8A96-4516-81ED-545C620F2863}" type="sibTrans" cxnId="{0D53F6D9-191B-407D-BA53-0DE9275BD4D8}">
      <dgm:prSet/>
      <dgm:spPr/>
      <dgm:t>
        <a:bodyPr/>
        <a:lstStyle/>
        <a:p>
          <a:endParaRPr lang="et-EE"/>
        </a:p>
      </dgm:t>
    </dgm:pt>
    <dgm:pt modelId="{1ACA3FE7-A53B-440A-9782-6ADAAB5D8181}">
      <dgm:prSet phldrT="[Tekst]"/>
      <dgm:spPr/>
      <dgm:t>
        <a:bodyPr/>
        <a:lstStyle/>
        <a:p>
          <a:r>
            <a:rPr lang="et-EE" dirty="0" smtClean="0"/>
            <a:t>Lause</a:t>
          </a:r>
          <a:endParaRPr lang="et-EE" dirty="0"/>
        </a:p>
      </dgm:t>
    </dgm:pt>
    <dgm:pt modelId="{C836A3D3-B2EA-49A3-BBE6-078CD95E449D}" type="parTrans" cxnId="{87B10F0E-A5F5-43FC-B4AA-EEE4E80E3A9E}">
      <dgm:prSet/>
      <dgm:spPr/>
      <dgm:t>
        <a:bodyPr/>
        <a:lstStyle/>
        <a:p>
          <a:endParaRPr lang="et-EE"/>
        </a:p>
      </dgm:t>
    </dgm:pt>
    <dgm:pt modelId="{0E3E9D41-01A3-498A-9F03-8D4414EB0453}" type="sibTrans" cxnId="{87B10F0E-A5F5-43FC-B4AA-EEE4E80E3A9E}">
      <dgm:prSet/>
      <dgm:spPr/>
      <dgm:t>
        <a:bodyPr/>
        <a:lstStyle/>
        <a:p>
          <a:endParaRPr lang="et-EE"/>
        </a:p>
      </dgm:t>
    </dgm:pt>
    <dgm:pt modelId="{C7DCF404-4731-4D6F-AB55-5B21130982E6}">
      <dgm:prSet phldrT="[Tekst]"/>
      <dgm:spPr/>
      <dgm:t>
        <a:bodyPr/>
        <a:lstStyle/>
        <a:p>
          <a:r>
            <a:rPr lang="et-EE" dirty="0" smtClean="0"/>
            <a:t>Sõna</a:t>
          </a:r>
          <a:endParaRPr lang="et-EE" dirty="0"/>
        </a:p>
      </dgm:t>
    </dgm:pt>
    <dgm:pt modelId="{51414E16-636D-4C12-8D6B-EB9450E62E7E}" type="parTrans" cxnId="{E42B859B-6782-431C-8660-50E477FB382A}">
      <dgm:prSet/>
      <dgm:spPr/>
      <dgm:t>
        <a:bodyPr/>
        <a:lstStyle/>
        <a:p>
          <a:endParaRPr lang="et-EE"/>
        </a:p>
      </dgm:t>
    </dgm:pt>
    <dgm:pt modelId="{12D4B51C-CB2B-4D2B-B1C5-DF9F78B28C00}" type="sibTrans" cxnId="{E42B859B-6782-431C-8660-50E477FB382A}">
      <dgm:prSet/>
      <dgm:spPr/>
      <dgm:t>
        <a:bodyPr/>
        <a:lstStyle/>
        <a:p>
          <a:endParaRPr lang="et-EE"/>
        </a:p>
      </dgm:t>
    </dgm:pt>
    <dgm:pt modelId="{8991626A-0418-4B79-824A-AB71FBFD4E65}">
      <dgm:prSet/>
      <dgm:spPr/>
      <dgm:t>
        <a:bodyPr/>
        <a:lstStyle/>
        <a:p>
          <a:r>
            <a:rPr lang="et-EE" dirty="0" smtClean="0"/>
            <a:t>Tekst</a:t>
          </a:r>
          <a:endParaRPr lang="et-EE" dirty="0"/>
        </a:p>
      </dgm:t>
    </dgm:pt>
    <dgm:pt modelId="{3061781E-4AF3-4382-B600-F457BD45924B}" type="parTrans" cxnId="{07DF8E16-4D61-4EA9-8A30-D5C1E2B767AE}">
      <dgm:prSet/>
      <dgm:spPr/>
      <dgm:t>
        <a:bodyPr/>
        <a:lstStyle/>
        <a:p>
          <a:endParaRPr lang="et-EE"/>
        </a:p>
      </dgm:t>
    </dgm:pt>
    <dgm:pt modelId="{B6D0A80C-4032-435E-BCDC-32165E4AB2C6}" type="sibTrans" cxnId="{07DF8E16-4D61-4EA9-8A30-D5C1E2B767AE}">
      <dgm:prSet/>
      <dgm:spPr/>
      <dgm:t>
        <a:bodyPr/>
        <a:lstStyle/>
        <a:p>
          <a:endParaRPr lang="et-EE"/>
        </a:p>
      </dgm:t>
    </dgm:pt>
    <dgm:pt modelId="{3F5E5C9D-42D8-4D98-B074-1AF531F1A5AC}">
      <dgm:prSet/>
      <dgm:spPr/>
      <dgm:t>
        <a:bodyPr/>
        <a:lstStyle/>
        <a:p>
          <a:r>
            <a:rPr lang="et-EE" dirty="0" smtClean="0"/>
            <a:t>Kultuur</a:t>
          </a:r>
          <a:endParaRPr lang="et-EE" dirty="0"/>
        </a:p>
      </dgm:t>
    </dgm:pt>
    <dgm:pt modelId="{7D3EE069-5BDB-45A1-AEFE-A63FE8B2A720}" type="parTrans" cxnId="{938518F1-3740-44B4-B3CB-BCD4E7D7DEEE}">
      <dgm:prSet/>
      <dgm:spPr/>
      <dgm:t>
        <a:bodyPr/>
        <a:lstStyle/>
        <a:p>
          <a:endParaRPr lang="et-EE"/>
        </a:p>
      </dgm:t>
    </dgm:pt>
    <dgm:pt modelId="{FBAE342B-F6F0-4741-AA7E-577A11274430}" type="sibTrans" cxnId="{938518F1-3740-44B4-B3CB-BCD4E7D7DEEE}">
      <dgm:prSet/>
      <dgm:spPr/>
      <dgm:t>
        <a:bodyPr/>
        <a:lstStyle/>
        <a:p>
          <a:endParaRPr lang="et-EE"/>
        </a:p>
      </dgm:t>
    </dgm:pt>
    <dgm:pt modelId="{44E5B932-D14E-4B16-8BCA-9FD4C7FC30BD}" type="pres">
      <dgm:prSet presAssocID="{DEA30528-A2CC-462F-84FA-17766C52BA8F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t-EE"/>
        </a:p>
      </dgm:t>
    </dgm:pt>
    <dgm:pt modelId="{D9521997-C99D-4BA0-A34D-2C01C83C6D0D}" type="pres">
      <dgm:prSet presAssocID="{DEA30528-A2CC-462F-84FA-17766C52BA8F}" presName="comp1" presStyleCnt="0"/>
      <dgm:spPr/>
    </dgm:pt>
    <dgm:pt modelId="{26597BC2-E336-49A8-8DA9-BA6018ECDFA5}" type="pres">
      <dgm:prSet presAssocID="{DEA30528-A2CC-462F-84FA-17766C52BA8F}" presName="circle1" presStyleLbl="node1" presStyleIdx="0" presStyleCnt="6"/>
      <dgm:spPr/>
      <dgm:t>
        <a:bodyPr/>
        <a:lstStyle/>
        <a:p>
          <a:endParaRPr lang="et-EE"/>
        </a:p>
      </dgm:t>
    </dgm:pt>
    <dgm:pt modelId="{9A4B827D-7E1D-4D82-BCBD-A8BA3F777B43}" type="pres">
      <dgm:prSet presAssocID="{DEA30528-A2CC-462F-84FA-17766C52BA8F}" presName="c1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12E2E4FE-3F94-492B-B0C8-1AABAA2D96E0}" type="pres">
      <dgm:prSet presAssocID="{DEA30528-A2CC-462F-84FA-17766C52BA8F}" presName="comp2" presStyleCnt="0"/>
      <dgm:spPr/>
    </dgm:pt>
    <dgm:pt modelId="{E4A0E307-F91E-4A55-BF97-267F47C5F488}" type="pres">
      <dgm:prSet presAssocID="{DEA30528-A2CC-462F-84FA-17766C52BA8F}" presName="circle2" presStyleLbl="node1" presStyleIdx="1" presStyleCnt="6"/>
      <dgm:spPr/>
      <dgm:t>
        <a:bodyPr/>
        <a:lstStyle/>
        <a:p>
          <a:endParaRPr lang="et-EE"/>
        </a:p>
      </dgm:t>
    </dgm:pt>
    <dgm:pt modelId="{E09402EC-8E48-4281-8A93-4598BAFFA055}" type="pres">
      <dgm:prSet presAssocID="{DEA30528-A2CC-462F-84FA-17766C52BA8F}" presName="c2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EC9B5ACC-C716-48B0-B13E-C78FE9F4CC97}" type="pres">
      <dgm:prSet presAssocID="{DEA30528-A2CC-462F-84FA-17766C52BA8F}" presName="comp3" presStyleCnt="0"/>
      <dgm:spPr/>
    </dgm:pt>
    <dgm:pt modelId="{A4607A58-A885-4B26-9B73-34EA5F9C8670}" type="pres">
      <dgm:prSet presAssocID="{DEA30528-A2CC-462F-84FA-17766C52BA8F}" presName="circle3" presStyleLbl="node1" presStyleIdx="2" presStyleCnt="6"/>
      <dgm:spPr/>
      <dgm:t>
        <a:bodyPr/>
        <a:lstStyle/>
        <a:p>
          <a:endParaRPr lang="et-EE"/>
        </a:p>
      </dgm:t>
    </dgm:pt>
    <dgm:pt modelId="{2840797B-3C06-4498-B8D4-5C4B5B3D2E31}" type="pres">
      <dgm:prSet presAssocID="{DEA30528-A2CC-462F-84FA-17766C52BA8F}" presName="c3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E20A2F83-814B-4F33-AF29-3FB0FECD087C}" type="pres">
      <dgm:prSet presAssocID="{DEA30528-A2CC-462F-84FA-17766C52BA8F}" presName="comp4" presStyleCnt="0"/>
      <dgm:spPr/>
    </dgm:pt>
    <dgm:pt modelId="{0CCA2430-DA87-4362-9402-DE1DD9F5902B}" type="pres">
      <dgm:prSet presAssocID="{DEA30528-A2CC-462F-84FA-17766C52BA8F}" presName="circle4" presStyleLbl="node1" presStyleIdx="3" presStyleCnt="6"/>
      <dgm:spPr/>
      <dgm:t>
        <a:bodyPr/>
        <a:lstStyle/>
        <a:p>
          <a:endParaRPr lang="et-EE"/>
        </a:p>
      </dgm:t>
    </dgm:pt>
    <dgm:pt modelId="{6FF0101A-C509-4108-BAC5-CF03DFDBA5EB}" type="pres">
      <dgm:prSet presAssocID="{DEA30528-A2CC-462F-84FA-17766C52BA8F}" presName="c4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55F8FBDA-D6E2-4A94-9FBE-DCD31E959668}" type="pres">
      <dgm:prSet presAssocID="{DEA30528-A2CC-462F-84FA-17766C52BA8F}" presName="comp5" presStyleCnt="0"/>
      <dgm:spPr/>
    </dgm:pt>
    <dgm:pt modelId="{279CAEE6-3885-4F35-8AFE-6747D90EACC8}" type="pres">
      <dgm:prSet presAssocID="{DEA30528-A2CC-462F-84FA-17766C52BA8F}" presName="circle5" presStyleLbl="node1" presStyleIdx="4" presStyleCnt="6"/>
      <dgm:spPr/>
      <dgm:t>
        <a:bodyPr/>
        <a:lstStyle/>
        <a:p>
          <a:endParaRPr lang="et-EE"/>
        </a:p>
      </dgm:t>
    </dgm:pt>
    <dgm:pt modelId="{714F2F64-D1B0-4583-8706-F17C60100CC5}" type="pres">
      <dgm:prSet presAssocID="{DEA30528-A2CC-462F-84FA-17766C52BA8F}" presName="c5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A97DCF5D-B2EA-449B-855B-89D55A57C37F}" type="pres">
      <dgm:prSet presAssocID="{DEA30528-A2CC-462F-84FA-17766C52BA8F}" presName="comp6" presStyleCnt="0"/>
      <dgm:spPr/>
    </dgm:pt>
    <dgm:pt modelId="{04AD18EA-866D-4FFD-B944-684FD756E14D}" type="pres">
      <dgm:prSet presAssocID="{DEA30528-A2CC-462F-84FA-17766C52BA8F}" presName="circle6" presStyleLbl="node1" presStyleIdx="5" presStyleCnt="6"/>
      <dgm:spPr/>
      <dgm:t>
        <a:bodyPr/>
        <a:lstStyle/>
        <a:p>
          <a:endParaRPr lang="et-EE"/>
        </a:p>
      </dgm:t>
    </dgm:pt>
    <dgm:pt modelId="{A2060F0D-47BC-4EF2-987B-6DA2E561F0DD}" type="pres">
      <dgm:prSet presAssocID="{DEA30528-A2CC-462F-84FA-17766C52BA8F}" presName="c6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</dgm:ptLst>
  <dgm:cxnLst>
    <dgm:cxn modelId="{E42B859B-6782-431C-8660-50E477FB382A}" srcId="{DEA30528-A2CC-462F-84FA-17766C52BA8F}" destId="{C7DCF404-4731-4D6F-AB55-5B21130982E6}" srcOrd="5" destOrd="0" parTransId="{51414E16-636D-4C12-8D6B-EB9450E62E7E}" sibTransId="{12D4B51C-CB2B-4D2B-B1C5-DF9F78B28C00}"/>
    <dgm:cxn modelId="{C3DD9E08-4D42-44CA-822F-5B28F37AE21C}" type="presOf" srcId="{9B59B247-835F-46B9-B98B-41BC7E6D20EC}" destId="{E4A0E307-F91E-4A55-BF97-267F47C5F488}" srcOrd="0" destOrd="0" presId="urn:microsoft.com/office/officeart/2005/8/layout/venn2"/>
    <dgm:cxn modelId="{1EA5F374-1447-462E-A9AA-8CE8905879CA}" type="presOf" srcId="{DEA30528-A2CC-462F-84FA-17766C52BA8F}" destId="{44E5B932-D14E-4B16-8BCA-9FD4C7FC30BD}" srcOrd="0" destOrd="0" presId="urn:microsoft.com/office/officeart/2005/8/layout/venn2"/>
    <dgm:cxn modelId="{F430E77B-A7E9-497D-A390-2AFCA40B5772}" type="presOf" srcId="{C7DCF404-4731-4D6F-AB55-5B21130982E6}" destId="{A2060F0D-47BC-4EF2-987B-6DA2E561F0DD}" srcOrd="1" destOrd="0" presId="urn:microsoft.com/office/officeart/2005/8/layout/venn2"/>
    <dgm:cxn modelId="{07DF8E16-4D61-4EA9-8A30-D5C1E2B767AE}" srcId="{DEA30528-A2CC-462F-84FA-17766C52BA8F}" destId="{8991626A-0418-4B79-824A-AB71FBFD4E65}" srcOrd="2" destOrd="0" parTransId="{3061781E-4AF3-4382-B600-F457BD45924B}" sibTransId="{B6D0A80C-4032-435E-BCDC-32165E4AB2C6}"/>
    <dgm:cxn modelId="{AF5FE19B-5F27-4A7F-9FF6-A218CD192AA2}" type="presOf" srcId="{3F5E5C9D-42D8-4D98-B074-1AF531F1A5AC}" destId="{26597BC2-E336-49A8-8DA9-BA6018ECDFA5}" srcOrd="0" destOrd="0" presId="urn:microsoft.com/office/officeart/2005/8/layout/venn2"/>
    <dgm:cxn modelId="{C5E81847-2926-4FB7-8C8E-57AD3BE7736E}" type="presOf" srcId="{02E0B1AC-FB52-4473-89D1-124DA6CD38AC}" destId="{6FF0101A-C509-4108-BAC5-CF03DFDBA5EB}" srcOrd="1" destOrd="0" presId="urn:microsoft.com/office/officeart/2005/8/layout/venn2"/>
    <dgm:cxn modelId="{938518F1-3740-44B4-B3CB-BCD4E7D7DEEE}" srcId="{DEA30528-A2CC-462F-84FA-17766C52BA8F}" destId="{3F5E5C9D-42D8-4D98-B074-1AF531F1A5AC}" srcOrd="0" destOrd="0" parTransId="{7D3EE069-5BDB-45A1-AEFE-A63FE8B2A720}" sibTransId="{FBAE342B-F6F0-4741-AA7E-577A11274430}"/>
    <dgm:cxn modelId="{479A5D76-1A9D-4C09-B60E-9C84E7A24575}" srcId="{DEA30528-A2CC-462F-84FA-17766C52BA8F}" destId="{9B59B247-835F-46B9-B98B-41BC7E6D20EC}" srcOrd="1" destOrd="0" parTransId="{7AA24077-923A-496C-BB9F-8D6BD842D1B3}" sibTransId="{BFE4F7C4-2A01-45D2-86EC-43B3A5B595DB}"/>
    <dgm:cxn modelId="{A8EBF6E8-166D-4CEF-9F85-804D85ABE25B}" type="presOf" srcId="{3F5E5C9D-42D8-4D98-B074-1AF531F1A5AC}" destId="{9A4B827D-7E1D-4D82-BCBD-A8BA3F777B43}" srcOrd="1" destOrd="0" presId="urn:microsoft.com/office/officeart/2005/8/layout/venn2"/>
    <dgm:cxn modelId="{9EFE9C6F-7891-4D93-90B4-B434EA10704E}" type="presOf" srcId="{1ACA3FE7-A53B-440A-9782-6ADAAB5D8181}" destId="{279CAEE6-3885-4F35-8AFE-6747D90EACC8}" srcOrd="0" destOrd="0" presId="urn:microsoft.com/office/officeart/2005/8/layout/venn2"/>
    <dgm:cxn modelId="{F210180B-74B4-4EC5-AA4D-35F764C6EA47}" type="presOf" srcId="{8991626A-0418-4B79-824A-AB71FBFD4E65}" destId="{A4607A58-A885-4B26-9B73-34EA5F9C8670}" srcOrd="0" destOrd="0" presId="urn:microsoft.com/office/officeart/2005/8/layout/venn2"/>
    <dgm:cxn modelId="{ECFEBF23-A54D-4D9E-84BD-CBDD4A34D831}" type="presOf" srcId="{02E0B1AC-FB52-4473-89D1-124DA6CD38AC}" destId="{0CCA2430-DA87-4362-9402-DE1DD9F5902B}" srcOrd="0" destOrd="0" presId="urn:microsoft.com/office/officeart/2005/8/layout/venn2"/>
    <dgm:cxn modelId="{5DD142F4-2DA5-4F48-A2D2-BE3986650D9D}" type="presOf" srcId="{C7DCF404-4731-4D6F-AB55-5B21130982E6}" destId="{04AD18EA-866D-4FFD-B944-684FD756E14D}" srcOrd="0" destOrd="0" presId="urn:microsoft.com/office/officeart/2005/8/layout/venn2"/>
    <dgm:cxn modelId="{59C6E063-EC71-4548-8B63-E8410EE9D057}" type="presOf" srcId="{9B59B247-835F-46B9-B98B-41BC7E6D20EC}" destId="{E09402EC-8E48-4281-8A93-4598BAFFA055}" srcOrd="1" destOrd="0" presId="urn:microsoft.com/office/officeart/2005/8/layout/venn2"/>
    <dgm:cxn modelId="{6DBDE157-1C3A-4AB3-8C10-A5C565F9AA69}" type="presOf" srcId="{1ACA3FE7-A53B-440A-9782-6ADAAB5D8181}" destId="{714F2F64-D1B0-4583-8706-F17C60100CC5}" srcOrd="1" destOrd="0" presId="urn:microsoft.com/office/officeart/2005/8/layout/venn2"/>
    <dgm:cxn modelId="{193A6CB2-4995-4B31-BE7E-F05AC5F6CF6F}" type="presOf" srcId="{8991626A-0418-4B79-824A-AB71FBFD4E65}" destId="{2840797B-3C06-4498-B8D4-5C4B5B3D2E31}" srcOrd="1" destOrd="0" presId="urn:microsoft.com/office/officeart/2005/8/layout/venn2"/>
    <dgm:cxn modelId="{0D53F6D9-191B-407D-BA53-0DE9275BD4D8}" srcId="{DEA30528-A2CC-462F-84FA-17766C52BA8F}" destId="{02E0B1AC-FB52-4473-89D1-124DA6CD38AC}" srcOrd="3" destOrd="0" parTransId="{59EF2E49-5048-4E69-9041-F9DE641ADAA0}" sibTransId="{75FB64C0-8A96-4516-81ED-545C620F2863}"/>
    <dgm:cxn modelId="{87B10F0E-A5F5-43FC-B4AA-EEE4E80E3A9E}" srcId="{DEA30528-A2CC-462F-84FA-17766C52BA8F}" destId="{1ACA3FE7-A53B-440A-9782-6ADAAB5D8181}" srcOrd="4" destOrd="0" parTransId="{C836A3D3-B2EA-49A3-BBE6-078CD95E449D}" sibTransId="{0E3E9D41-01A3-498A-9F03-8D4414EB0453}"/>
    <dgm:cxn modelId="{86F6C4F7-0F92-45D5-B052-4FA8DBEC43DD}" type="presParOf" srcId="{44E5B932-D14E-4B16-8BCA-9FD4C7FC30BD}" destId="{D9521997-C99D-4BA0-A34D-2C01C83C6D0D}" srcOrd="0" destOrd="0" presId="urn:microsoft.com/office/officeart/2005/8/layout/venn2"/>
    <dgm:cxn modelId="{986C14EB-1CC8-4EE9-9E43-D843849859CE}" type="presParOf" srcId="{D9521997-C99D-4BA0-A34D-2C01C83C6D0D}" destId="{26597BC2-E336-49A8-8DA9-BA6018ECDFA5}" srcOrd="0" destOrd="0" presId="urn:microsoft.com/office/officeart/2005/8/layout/venn2"/>
    <dgm:cxn modelId="{CCCFFCE8-AFB6-4B08-8957-1DF2B459D169}" type="presParOf" srcId="{D9521997-C99D-4BA0-A34D-2C01C83C6D0D}" destId="{9A4B827D-7E1D-4D82-BCBD-A8BA3F777B43}" srcOrd="1" destOrd="0" presId="urn:microsoft.com/office/officeart/2005/8/layout/venn2"/>
    <dgm:cxn modelId="{DADF16F5-7E45-4EDF-8888-F5192060A807}" type="presParOf" srcId="{44E5B932-D14E-4B16-8BCA-9FD4C7FC30BD}" destId="{12E2E4FE-3F94-492B-B0C8-1AABAA2D96E0}" srcOrd="1" destOrd="0" presId="urn:microsoft.com/office/officeart/2005/8/layout/venn2"/>
    <dgm:cxn modelId="{D43578F7-0634-4FC4-BEE9-76F69A327F60}" type="presParOf" srcId="{12E2E4FE-3F94-492B-B0C8-1AABAA2D96E0}" destId="{E4A0E307-F91E-4A55-BF97-267F47C5F488}" srcOrd="0" destOrd="0" presId="urn:microsoft.com/office/officeart/2005/8/layout/venn2"/>
    <dgm:cxn modelId="{4CB6F445-66E1-4349-B719-E3087DB7805C}" type="presParOf" srcId="{12E2E4FE-3F94-492B-B0C8-1AABAA2D96E0}" destId="{E09402EC-8E48-4281-8A93-4598BAFFA055}" srcOrd="1" destOrd="0" presId="urn:microsoft.com/office/officeart/2005/8/layout/venn2"/>
    <dgm:cxn modelId="{D866D129-2456-4C56-BDA2-13427389FBE9}" type="presParOf" srcId="{44E5B932-D14E-4B16-8BCA-9FD4C7FC30BD}" destId="{EC9B5ACC-C716-48B0-B13E-C78FE9F4CC97}" srcOrd="2" destOrd="0" presId="urn:microsoft.com/office/officeart/2005/8/layout/venn2"/>
    <dgm:cxn modelId="{829888C7-41F8-4A83-AFEA-ED8E12935209}" type="presParOf" srcId="{EC9B5ACC-C716-48B0-B13E-C78FE9F4CC97}" destId="{A4607A58-A885-4B26-9B73-34EA5F9C8670}" srcOrd="0" destOrd="0" presId="urn:microsoft.com/office/officeart/2005/8/layout/venn2"/>
    <dgm:cxn modelId="{47432363-80C3-4BC0-AA69-2D2C566D82D4}" type="presParOf" srcId="{EC9B5ACC-C716-48B0-B13E-C78FE9F4CC97}" destId="{2840797B-3C06-4498-B8D4-5C4B5B3D2E31}" srcOrd="1" destOrd="0" presId="urn:microsoft.com/office/officeart/2005/8/layout/venn2"/>
    <dgm:cxn modelId="{F98D18DD-6D02-41C1-8E39-2A29A0970866}" type="presParOf" srcId="{44E5B932-D14E-4B16-8BCA-9FD4C7FC30BD}" destId="{E20A2F83-814B-4F33-AF29-3FB0FECD087C}" srcOrd="3" destOrd="0" presId="urn:microsoft.com/office/officeart/2005/8/layout/venn2"/>
    <dgm:cxn modelId="{DE61104B-A7C6-498B-BBD1-378EBDB2F938}" type="presParOf" srcId="{E20A2F83-814B-4F33-AF29-3FB0FECD087C}" destId="{0CCA2430-DA87-4362-9402-DE1DD9F5902B}" srcOrd="0" destOrd="0" presId="urn:microsoft.com/office/officeart/2005/8/layout/venn2"/>
    <dgm:cxn modelId="{987788F2-4D15-44F6-8161-A66DF3EC528C}" type="presParOf" srcId="{E20A2F83-814B-4F33-AF29-3FB0FECD087C}" destId="{6FF0101A-C509-4108-BAC5-CF03DFDBA5EB}" srcOrd="1" destOrd="0" presId="urn:microsoft.com/office/officeart/2005/8/layout/venn2"/>
    <dgm:cxn modelId="{563DEFDE-FF88-431B-911D-3C14119FD52F}" type="presParOf" srcId="{44E5B932-D14E-4B16-8BCA-9FD4C7FC30BD}" destId="{55F8FBDA-D6E2-4A94-9FBE-DCD31E959668}" srcOrd="4" destOrd="0" presId="urn:microsoft.com/office/officeart/2005/8/layout/venn2"/>
    <dgm:cxn modelId="{1EBB5862-AEA4-46FA-B89B-FC7E681BB841}" type="presParOf" srcId="{55F8FBDA-D6E2-4A94-9FBE-DCD31E959668}" destId="{279CAEE6-3885-4F35-8AFE-6747D90EACC8}" srcOrd="0" destOrd="0" presId="urn:microsoft.com/office/officeart/2005/8/layout/venn2"/>
    <dgm:cxn modelId="{A44D6510-636A-4E71-86AA-7781FCCE43E3}" type="presParOf" srcId="{55F8FBDA-D6E2-4A94-9FBE-DCD31E959668}" destId="{714F2F64-D1B0-4583-8706-F17C60100CC5}" srcOrd="1" destOrd="0" presId="urn:microsoft.com/office/officeart/2005/8/layout/venn2"/>
    <dgm:cxn modelId="{F384CA35-A740-476F-BD40-3AB4997F91C3}" type="presParOf" srcId="{44E5B932-D14E-4B16-8BCA-9FD4C7FC30BD}" destId="{A97DCF5D-B2EA-449B-855B-89D55A57C37F}" srcOrd="5" destOrd="0" presId="urn:microsoft.com/office/officeart/2005/8/layout/venn2"/>
    <dgm:cxn modelId="{B482C246-42E1-4509-81D7-742FF97B62E4}" type="presParOf" srcId="{A97DCF5D-B2EA-449B-855B-89D55A57C37F}" destId="{04AD18EA-866D-4FFD-B944-684FD756E14D}" srcOrd="0" destOrd="0" presId="urn:microsoft.com/office/officeart/2005/8/layout/venn2"/>
    <dgm:cxn modelId="{85D6F46E-40D5-4D5A-BA02-019CAF3317C9}" type="presParOf" srcId="{A97DCF5D-B2EA-449B-855B-89D55A57C37F}" destId="{A2060F0D-47BC-4EF2-987B-6DA2E561F0DD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597BC2-E336-49A8-8DA9-BA6018ECDFA5}">
      <dsp:nvSpPr>
        <dsp:cNvPr id="0" name=""/>
        <dsp:cNvSpPr/>
      </dsp:nvSpPr>
      <dsp:spPr>
        <a:xfrm>
          <a:off x="1667549" y="0"/>
          <a:ext cx="4732867" cy="47328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600" kern="1200" dirty="0" smtClean="0"/>
            <a:t>Kultuur</a:t>
          </a:r>
          <a:endParaRPr lang="et-EE" sz="1600" kern="1200" dirty="0"/>
        </a:p>
      </dsp:txBody>
      <dsp:txXfrm>
        <a:off x="3146570" y="236643"/>
        <a:ext cx="1774825" cy="473286"/>
      </dsp:txXfrm>
    </dsp:sp>
    <dsp:sp modelId="{E4A0E307-F91E-4A55-BF97-267F47C5F488}">
      <dsp:nvSpPr>
        <dsp:cNvPr id="0" name=""/>
        <dsp:cNvSpPr/>
      </dsp:nvSpPr>
      <dsp:spPr>
        <a:xfrm>
          <a:off x="2022515" y="709930"/>
          <a:ext cx="4022936" cy="40229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600" kern="1200" dirty="0" smtClean="0"/>
            <a:t>Olukord</a:t>
          </a:r>
          <a:endParaRPr lang="et-EE" sz="1600" kern="1200" dirty="0"/>
        </a:p>
      </dsp:txBody>
      <dsp:txXfrm>
        <a:off x="3166537" y="941248"/>
        <a:ext cx="1734891" cy="462637"/>
      </dsp:txXfrm>
    </dsp:sp>
    <dsp:sp modelId="{A4607A58-A885-4B26-9B73-34EA5F9C8670}">
      <dsp:nvSpPr>
        <dsp:cNvPr id="0" name=""/>
        <dsp:cNvSpPr/>
      </dsp:nvSpPr>
      <dsp:spPr>
        <a:xfrm>
          <a:off x="2377480" y="1419860"/>
          <a:ext cx="3313006" cy="33130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600" kern="1200" dirty="0" smtClean="0"/>
            <a:t>Tekst</a:t>
          </a:r>
          <a:endParaRPr lang="et-EE" sz="1600" kern="1200" dirty="0"/>
        </a:p>
      </dsp:txBody>
      <dsp:txXfrm>
        <a:off x="3176742" y="1648457"/>
        <a:ext cx="1714481" cy="457194"/>
      </dsp:txXfrm>
    </dsp:sp>
    <dsp:sp modelId="{0CCA2430-DA87-4362-9402-DE1DD9F5902B}">
      <dsp:nvSpPr>
        <dsp:cNvPr id="0" name=""/>
        <dsp:cNvSpPr/>
      </dsp:nvSpPr>
      <dsp:spPr>
        <a:xfrm>
          <a:off x="2732445" y="2129790"/>
          <a:ext cx="2603076" cy="26030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600" kern="1200" dirty="0" smtClean="0"/>
            <a:t>Lõik</a:t>
          </a:r>
          <a:endParaRPr lang="et-EE" sz="1600" kern="1200" dirty="0"/>
        </a:p>
      </dsp:txBody>
      <dsp:txXfrm>
        <a:off x="3331152" y="2364067"/>
        <a:ext cx="1405661" cy="468553"/>
      </dsp:txXfrm>
    </dsp:sp>
    <dsp:sp modelId="{279CAEE6-3885-4F35-8AFE-6747D90EACC8}">
      <dsp:nvSpPr>
        <dsp:cNvPr id="0" name=""/>
        <dsp:cNvSpPr/>
      </dsp:nvSpPr>
      <dsp:spPr>
        <a:xfrm>
          <a:off x="3087410" y="2839720"/>
          <a:ext cx="1893146" cy="18931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600" kern="1200" dirty="0" smtClean="0"/>
            <a:t>Lause</a:t>
          </a:r>
          <a:endParaRPr lang="et-EE" sz="1600" kern="1200" dirty="0"/>
        </a:p>
      </dsp:txBody>
      <dsp:txXfrm>
        <a:off x="3418710" y="3076363"/>
        <a:ext cx="1230545" cy="473286"/>
      </dsp:txXfrm>
    </dsp:sp>
    <dsp:sp modelId="{04AD18EA-866D-4FFD-B944-684FD756E14D}">
      <dsp:nvSpPr>
        <dsp:cNvPr id="0" name=""/>
        <dsp:cNvSpPr/>
      </dsp:nvSpPr>
      <dsp:spPr>
        <a:xfrm>
          <a:off x="3442375" y="3549650"/>
          <a:ext cx="1183216" cy="11832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600" kern="1200" dirty="0" smtClean="0"/>
            <a:t>Sõna</a:t>
          </a:r>
          <a:endParaRPr lang="et-EE" sz="1600" kern="1200" dirty="0"/>
        </a:p>
      </dsp:txBody>
      <dsp:txXfrm>
        <a:off x="3615653" y="3845454"/>
        <a:ext cx="836660" cy="5916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" name="Google Shape;4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" name="Google Shape;5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" name="Google Shape;6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Google Shape;7;n"/>
          <p:cNvSpPr txBox="1"/>
          <p:nvPr/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" name="Google Shape;8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65450" cy="452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" name="Google Shape;9;n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1143000"/>
            <a:ext cx="4105275" cy="3079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" name="Google Shape;10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0050" cy="35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n"/>
          <p:cNvSpPr txBox="1"/>
          <p:nvPr/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" name="Google Shape;12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65450" cy="452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t-EE" sz="1200" b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0050" cy="3594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1143000"/>
            <a:ext cx="4105275" cy="3079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7dc7034f01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0100" cy="359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g17dc7034f0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1143000"/>
            <a:ext cx="4105275" cy="3079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008091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7dc7034f01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0100" cy="359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g17dc7034f0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1143000"/>
            <a:ext cx="4105275" cy="3079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81142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0050" cy="3594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1143000"/>
            <a:ext cx="4105275" cy="3079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0050" cy="3594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1143000"/>
            <a:ext cx="4105275" cy="3079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69757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0050" cy="3594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1143000"/>
            <a:ext cx="4105275" cy="3079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0050" cy="3594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1143000"/>
            <a:ext cx="4105275" cy="3079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0050" cy="3594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1143000"/>
            <a:ext cx="4105275" cy="3079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4ebc61a02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1143000"/>
            <a:ext cx="4105275" cy="3079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4ebc61a02a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0100" cy="359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g14ebc61a02a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65500" cy="452400"/>
          </a:xfrm>
          <a:prstGeom prst="rect">
            <a:avLst/>
          </a:prstGeom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t-EE"/>
              <a:t>6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4ebc61a02a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1143000"/>
            <a:ext cx="4105275" cy="3079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14ebc61a02a_0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0100" cy="359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g14ebc61a02a_0_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65500" cy="452400"/>
          </a:xfrm>
          <a:prstGeom prst="rect">
            <a:avLst/>
          </a:prstGeom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t-EE"/>
              <a:t>7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0050" cy="3594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1143000"/>
            <a:ext cx="4105275" cy="3079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7dc7034f01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0100" cy="359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g17dc7034f0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1143000"/>
            <a:ext cx="4105275" cy="3079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7dc7034f01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0100" cy="359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g17dc7034f0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1143000"/>
            <a:ext cx="4105275" cy="3079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7dc7034f01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0100" cy="359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g17dc7034f0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1143000"/>
            <a:ext cx="4105275" cy="3079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75701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7"/>
          <p:cNvSpPr txBox="1">
            <a:spLocks noGrp="1"/>
          </p:cNvSpPr>
          <p:nvPr>
            <p:ph type="ctrTitle"/>
          </p:nvPr>
        </p:nvSpPr>
        <p:spPr>
          <a:xfrm>
            <a:off x="827584" y="908720"/>
            <a:ext cx="7704856" cy="2664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0" b="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7"/>
          <p:cNvSpPr txBox="1">
            <a:spLocks noGrp="1"/>
          </p:cNvSpPr>
          <p:nvPr>
            <p:ph type="subTitle" idx="1"/>
          </p:nvPr>
        </p:nvSpPr>
        <p:spPr>
          <a:xfrm>
            <a:off x="827584" y="4149080"/>
            <a:ext cx="7704856" cy="1296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3600"/>
              <a:buNone/>
              <a:defRPr sz="3600" b="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7"/>
          <p:cNvSpPr txBox="1">
            <a:spLocks noGrp="1"/>
          </p:cNvSpPr>
          <p:nvPr>
            <p:ph type="title"/>
          </p:nvPr>
        </p:nvSpPr>
        <p:spPr>
          <a:xfrm>
            <a:off x="630240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7"/>
          <p:cNvSpPr txBox="1">
            <a:spLocks noGrp="1"/>
          </p:cNvSpPr>
          <p:nvPr>
            <p:ph type="body" idx="1"/>
          </p:nvPr>
        </p:nvSpPr>
        <p:spPr>
          <a:xfrm>
            <a:off x="3851920" y="457200"/>
            <a:ext cx="4629150" cy="520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3200"/>
              <a:buChar char="-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800"/>
              <a:buChar char="-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400"/>
              <a:buChar char="-"/>
              <a:defRPr sz="24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6" name="Google Shape;56;p47"/>
          <p:cNvSpPr txBox="1">
            <a:spLocks noGrp="1"/>
          </p:cNvSpPr>
          <p:nvPr>
            <p:ph type="body" idx="2"/>
          </p:nvPr>
        </p:nvSpPr>
        <p:spPr>
          <a:xfrm>
            <a:off x="630240" y="2057401"/>
            <a:ext cx="2949575" cy="3603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  <a:defRPr sz="24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8"/>
          <p:cNvSpPr txBox="1">
            <a:spLocks noGrp="1"/>
          </p:cNvSpPr>
          <p:nvPr>
            <p:ph type="title"/>
          </p:nvPr>
        </p:nvSpPr>
        <p:spPr>
          <a:xfrm>
            <a:off x="5436096" y="476672"/>
            <a:ext cx="3168352" cy="158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8"/>
          <p:cNvSpPr>
            <a:spLocks noGrp="1"/>
          </p:cNvSpPr>
          <p:nvPr>
            <p:ph type="pic" idx="2"/>
          </p:nvPr>
        </p:nvSpPr>
        <p:spPr>
          <a:xfrm>
            <a:off x="467544" y="476672"/>
            <a:ext cx="4629150" cy="4896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B20533"/>
              </a:buClr>
              <a:buSzPts val="3200"/>
              <a:buFont typeface="Merriweather Sans"/>
              <a:buNone/>
              <a:defRPr sz="32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2800"/>
              <a:buFont typeface="Merriweather Sans"/>
              <a:buNone/>
              <a:defRPr sz="28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2400"/>
              <a:buFont typeface="Merriweather Sans"/>
              <a:buNone/>
              <a:defRPr sz="24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0" name="Google Shape;60;p48"/>
          <p:cNvSpPr txBox="1">
            <a:spLocks noGrp="1"/>
          </p:cNvSpPr>
          <p:nvPr>
            <p:ph type="body" idx="1"/>
          </p:nvPr>
        </p:nvSpPr>
        <p:spPr>
          <a:xfrm>
            <a:off x="5436096" y="2276872"/>
            <a:ext cx="3168352" cy="3096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200"/>
              <a:buNone/>
              <a:defRPr sz="2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number_box">
  <p:cSld name="1_number_box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9"/>
          <p:cNvSpPr txBox="1">
            <a:spLocks noGrp="1"/>
          </p:cNvSpPr>
          <p:nvPr>
            <p:ph type="title"/>
          </p:nvPr>
        </p:nvSpPr>
        <p:spPr>
          <a:xfrm>
            <a:off x="755576" y="692696"/>
            <a:ext cx="2340000" cy="2340000"/>
          </a:xfrm>
          <a:prstGeom prst="rect">
            <a:avLst/>
          </a:prstGeom>
          <a:solidFill>
            <a:srgbClr val="B20533"/>
          </a:solidFill>
          <a:ln>
            <a:noFill/>
          </a:ln>
        </p:spPr>
        <p:txBody>
          <a:bodyPr spcFirstLastPara="1" wrap="square" lIns="180000" tIns="374400" rIns="180000" bIns="1404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60"/>
              <a:buFont typeface="Times New Roman"/>
              <a:buNone/>
              <a:defRPr sz="3600" b="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9"/>
          <p:cNvSpPr>
            <a:spLocks noGrp="1"/>
          </p:cNvSpPr>
          <p:nvPr>
            <p:ph type="pic" idx="2"/>
          </p:nvPr>
        </p:nvSpPr>
        <p:spPr>
          <a:xfrm>
            <a:off x="3455876" y="692696"/>
            <a:ext cx="2340000" cy="23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B20533"/>
              </a:buClr>
              <a:buSzPts val="2600"/>
              <a:buFont typeface="Merriweather Sans"/>
              <a:buChar char="-"/>
              <a:defRPr sz="26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2200"/>
              <a:buFont typeface="Merriweather Sans"/>
              <a:buChar char="-"/>
              <a:defRPr sz="22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1800"/>
              <a:buFont typeface="Merriweather Sans"/>
              <a:buChar char="-"/>
              <a:defRPr sz="18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4" name="Google Shape;64;p49"/>
          <p:cNvSpPr>
            <a:spLocks noGrp="1"/>
          </p:cNvSpPr>
          <p:nvPr>
            <p:ph type="pic" idx="3"/>
          </p:nvPr>
        </p:nvSpPr>
        <p:spPr>
          <a:xfrm>
            <a:off x="6156176" y="692696"/>
            <a:ext cx="2340000" cy="23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B20533"/>
              </a:buClr>
              <a:buSzPts val="2600"/>
              <a:buFont typeface="Merriweather Sans"/>
              <a:buChar char="-"/>
              <a:defRPr sz="26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2200"/>
              <a:buFont typeface="Merriweather Sans"/>
              <a:buChar char="-"/>
              <a:defRPr sz="22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1800"/>
              <a:buFont typeface="Merriweather Sans"/>
              <a:buChar char="-"/>
              <a:defRPr sz="18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5" name="Google Shape;65;p49"/>
          <p:cNvSpPr txBox="1">
            <a:spLocks noGrp="1"/>
          </p:cNvSpPr>
          <p:nvPr>
            <p:ph type="body" idx="1"/>
          </p:nvPr>
        </p:nvSpPr>
        <p:spPr>
          <a:xfrm>
            <a:off x="755652" y="3284983"/>
            <a:ext cx="7704780" cy="201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200"/>
              <a:buFont typeface="EB Garamond"/>
              <a:buNone/>
              <a:defRPr sz="2200" i="1"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49"/>
          <p:cNvSpPr txBox="1"/>
          <p:nvPr/>
        </p:nvSpPr>
        <p:spPr>
          <a:xfrm>
            <a:off x="755576" y="836712"/>
            <a:ext cx="1656184" cy="864096"/>
          </a:xfrm>
          <a:prstGeom prst="rect">
            <a:avLst/>
          </a:prstGeom>
          <a:solidFill>
            <a:srgbClr val="B20533"/>
          </a:solidFill>
          <a:ln>
            <a:noFill/>
          </a:ln>
        </p:spPr>
        <p:txBody>
          <a:bodyPr spcFirstLastPara="1" wrap="square" lIns="180000" tIns="374400" rIns="180000" bIns="140400" anchor="t" anchorCtr="0">
            <a:noAutofit/>
          </a:bodyPr>
          <a:lstStyle/>
          <a:p>
            <a:pPr marL="0" marR="0" lvl="0" indent="0" algn="l" rtl="0">
              <a:lnSpc>
                <a:spcPct val="42424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860"/>
              <a:buFont typeface="Times New Roman"/>
              <a:buNone/>
            </a:pPr>
            <a:r>
              <a:rPr lang="et-EE" sz="6600" b="0" i="1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1.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number_box">
  <p:cSld name="2_number_box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50"/>
          <p:cNvSpPr txBox="1">
            <a:spLocks noGrp="1"/>
          </p:cNvSpPr>
          <p:nvPr>
            <p:ph type="title"/>
          </p:nvPr>
        </p:nvSpPr>
        <p:spPr>
          <a:xfrm>
            <a:off x="3456136" y="692696"/>
            <a:ext cx="2340000" cy="2340000"/>
          </a:xfrm>
          <a:prstGeom prst="rect">
            <a:avLst/>
          </a:prstGeom>
          <a:solidFill>
            <a:srgbClr val="B20533"/>
          </a:solidFill>
          <a:ln>
            <a:noFill/>
          </a:ln>
        </p:spPr>
        <p:txBody>
          <a:bodyPr spcFirstLastPara="1" wrap="square" lIns="180000" tIns="374400" rIns="180000" bIns="1404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60"/>
              <a:buFont typeface="Times New Roman"/>
              <a:buNone/>
              <a:defRPr sz="3600" b="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50"/>
          <p:cNvSpPr>
            <a:spLocks noGrp="1"/>
          </p:cNvSpPr>
          <p:nvPr>
            <p:ph type="pic" idx="2"/>
          </p:nvPr>
        </p:nvSpPr>
        <p:spPr>
          <a:xfrm>
            <a:off x="755576" y="692696"/>
            <a:ext cx="2340000" cy="23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B20533"/>
              </a:buClr>
              <a:buSzPts val="2600"/>
              <a:buFont typeface="Merriweather Sans"/>
              <a:buChar char="-"/>
              <a:defRPr sz="26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2200"/>
              <a:buFont typeface="Merriweather Sans"/>
              <a:buChar char="-"/>
              <a:defRPr sz="22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1800"/>
              <a:buFont typeface="Merriweather Sans"/>
              <a:buChar char="-"/>
              <a:defRPr sz="18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0" name="Google Shape;70;p50"/>
          <p:cNvSpPr>
            <a:spLocks noGrp="1"/>
          </p:cNvSpPr>
          <p:nvPr>
            <p:ph type="pic" idx="3"/>
          </p:nvPr>
        </p:nvSpPr>
        <p:spPr>
          <a:xfrm>
            <a:off x="6156176" y="692696"/>
            <a:ext cx="2340000" cy="23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B20533"/>
              </a:buClr>
              <a:buSzPts val="2600"/>
              <a:buFont typeface="Merriweather Sans"/>
              <a:buChar char="-"/>
              <a:defRPr sz="26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2200"/>
              <a:buFont typeface="Merriweather Sans"/>
              <a:buChar char="-"/>
              <a:defRPr sz="22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1800"/>
              <a:buFont typeface="Merriweather Sans"/>
              <a:buChar char="-"/>
              <a:defRPr sz="18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1" name="Google Shape;71;p50"/>
          <p:cNvSpPr txBox="1">
            <a:spLocks noGrp="1"/>
          </p:cNvSpPr>
          <p:nvPr>
            <p:ph type="body" idx="1"/>
          </p:nvPr>
        </p:nvSpPr>
        <p:spPr>
          <a:xfrm>
            <a:off x="755652" y="3284983"/>
            <a:ext cx="7704780" cy="201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200"/>
              <a:buFont typeface="EB Garamond"/>
              <a:buNone/>
              <a:defRPr sz="2200" i="1"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50"/>
          <p:cNvSpPr txBox="1"/>
          <p:nvPr/>
        </p:nvSpPr>
        <p:spPr>
          <a:xfrm>
            <a:off x="3456136" y="836712"/>
            <a:ext cx="1656184" cy="864096"/>
          </a:xfrm>
          <a:prstGeom prst="rect">
            <a:avLst/>
          </a:prstGeom>
          <a:solidFill>
            <a:srgbClr val="B20533"/>
          </a:solidFill>
          <a:ln>
            <a:noFill/>
          </a:ln>
        </p:spPr>
        <p:txBody>
          <a:bodyPr spcFirstLastPara="1" wrap="square" lIns="180000" tIns="374400" rIns="180000" bIns="140400" anchor="t" anchorCtr="0">
            <a:noAutofit/>
          </a:bodyPr>
          <a:lstStyle/>
          <a:p>
            <a:pPr marL="0" marR="0" lvl="0" indent="0" algn="l" rtl="0">
              <a:lnSpc>
                <a:spcPct val="42424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860"/>
              <a:buFont typeface="Times New Roman"/>
              <a:buNone/>
            </a:pPr>
            <a:r>
              <a:rPr lang="et-EE" sz="6600" b="0" i="1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2.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number_box">
  <p:cSld name="3_number_box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1"/>
          <p:cNvSpPr txBox="1">
            <a:spLocks noGrp="1"/>
          </p:cNvSpPr>
          <p:nvPr>
            <p:ph type="title"/>
          </p:nvPr>
        </p:nvSpPr>
        <p:spPr>
          <a:xfrm>
            <a:off x="6120432" y="692696"/>
            <a:ext cx="2340000" cy="2340000"/>
          </a:xfrm>
          <a:prstGeom prst="rect">
            <a:avLst/>
          </a:prstGeom>
          <a:solidFill>
            <a:srgbClr val="B20533"/>
          </a:solidFill>
          <a:ln>
            <a:noFill/>
          </a:ln>
        </p:spPr>
        <p:txBody>
          <a:bodyPr spcFirstLastPara="1" wrap="square" lIns="180000" tIns="374400" rIns="180000" bIns="1404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60"/>
              <a:buFont typeface="Times New Roman"/>
              <a:buNone/>
              <a:defRPr sz="3600" b="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51"/>
          <p:cNvSpPr>
            <a:spLocks noGrp="1"/>
          </p:cNvSpPr>
          <p:nvPr>
            <p:ph type="pic" idx="2"/>
          </p:nvPr>
        </p:nvSpPr>
        <p:spPr>
          <a:xfrm>
            <a:off x="755576" y="692696"/>
            <a:ext cx="2340000" cy="23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B20533"/>
              </a:buClr>
              <a:buSzPts val="2600"/>
              <a:buFont typeface="Merriweather Sans"/>
              <a:buChar char="-"/>
              <a:defRPr sz="26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2200"/>
              <a:buFont typeface="Merriweather Sans"/>
              <a:buChar char="-"/>
              <a:defRPr sz="22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1800"/>
              <a:buFont typeface="Merriweather Sans"/>
              <a:buChar char="-"/>
              <a:defRPr sz="18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6" name="Google Shape;76;p51"/>
          <p:cNvSpPr>
            <a:spLocks noGrp="1"/>
          </p:cNvSpPr>
          <p:nvPr>
            <p:ph type="pic" idx="3"/>
          </p:nvPr>
        </p:nvSpPr>
        <p:spPr>
          <a:xfrm>
            <a:off x="3456136" y="692696"/>
            <a:ext cx="2340000" cy="23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B20533"/>
              </a:buClr>
              <a:buSzPts val="2600"/>
              <a:buFont typeface="Merriweather Sans"/>
              <a:buChar char="-"/>
              <a:defRPr sz="26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2200"/>
              <a:buFont typeface="Merriweather Sans"/>
              <a:buChar char="-"/>
              <a:defRPr sz="22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1800"/>
              <a:buFont typeface="Merriweather Sans"/>
              <a:buChar char="-"/>
              <a:defRPr sz="18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7" name="Google Shape;77;p51"/>
          <p:cNvSpPr txBox="1">
            <a:spLocks noGrp="1"/>
          </p:cNvSpPr>
          <p:nvPr>
            <p:ph type="body" idx="1"/>
          </p:nvPr>
        </p:nvSpPr>
        <p:spPr>
          <a:xfrm>
            <a:off x="755652" y="3284983"/>
            <a:ext cx="7704780" cy="201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200"/>
              <a:buFont typeface="EB Garamond"/>
              <a:buNone/>
              <a:defRPr sz="2200" i="1"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51"/>
          <p:cNvSpPr txBox="1"/>
          <p:nvPr/>
        </p:nvSpPr>
        <p:spPr>
          <a:xfrm>
            <a:off x="6120432" y="836712"/>
            <a:ext cx="1656184" cy="864096"/>
          </a:xfrm>
          <a:prstGeom prst="rect">
            <a:avLst/>
          </a:prstGeom>
          <a:solidFill>
            <a:srgbClr val="B20533"/>
          </a:solidFill>
          <a:ln>
            <a:noFill/>
          </a:ln>
        </p:spPr>
        <p:txBody>
          <a:bodyPr spcFirstLastPara="1" wrap="square" lIns="180000" tIns="374400" rIns="180000" bIns="140400" anchor="t" anchorCtr="0">
            <a:noAutofit/>
          </a:bodyPr>
          <a:lstStyle/>
          <a:p>
            <a:pPr marL="0" marR="0" lvl="0" indent="0" algn="l" rtl="0">
              <a:lnSpc>
                <a:spcPct val="42424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860"/>
              <a:buFont typeface="Times New Roman"/>
              <a:buNone/>
            </a:pPr>
            <a:r>
              <a:rPr lang="et-EE" sz="6600" b="0" i="1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3.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52"/>
          <p:cNvSpPr>
            <a:spLocks noGrp="1"/>
          </p:cNvSpPr>
          <p:nvPr>
            <p:ph type="pic" idx="2"/>
          </p:nvPr>
        </p:nvSpPr>
        <p:spPr>
          <a:xfrm>
            <a:off x="6146800" y="188640"/>
            <a:ext cx="2997200" cy="29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B20533"/>
              </a:buClr>
              <a:buSzPts val="2600"/>
              <a:buFont typeface="Merriweather Sans"/>
              <a:buNone/>
              <a:defRPr sz="26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2200"/>
              <a:buFont typeface="Merriweather Sans"/>
              <a:buChar char="-"/>
              <a:defRPr sz="22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1800"/>
              <a:buFont typeface="Merriweather Sans"/>
              <a:buChar char="-"/>
              <a:defRPr sz="18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1" name="Google Shape;81;p52"/>
          <p:cNvSpPr txBox="1">
            <a:spLocks noGrp="1"/>
          </p:cNvSpPr>
          <p:nvPr>
            <p:ph type="title"/>
          </p:nvPr>
        </p:nvSpPr>
        <p:spPr>
          <a:xfrm>
            <a:off x="683568" y="548680"/>
            <a:ext cx="4978896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B20533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52"/>
          <p:cNvSpPr txBox="1">
            <a:spLocks noGrp="1"/>
          </p:cNvSpPr>
          <p:nvPr>
            <p:ph type="body" idx="1"/>
          </p:nvPr>
        </p:nvSpPr>
        <p:spPr>
          <a:xfrm>
            <a:off x="682590" y="1484784"/>
            <a:ext cx="4967287" cy="3888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-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3"/>
          <p:cNvSpPr txBox="1">
            <a:spLocks noGrp="1"/>
          </p:cNvSpPr>
          <p:nvPr>
            <p:ph type="body" idx="1"/>
          </p:nvPr>
        </p:nvSpPr>
        <p:spPr>
          <a:xfrm>
            <a:off x="616320" y="4653136"/>
            <a:ext cx="7886700" cy="100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  <a:defRPr sz="2400" i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600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600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85" name="Google Shape;85;p53"/>
          <p:cNvCxnSpPr/>
          <p:nvPr/>
        </p:nvCxnSpPr>
        <p:spPr>
          <a:xfrm>
            <a:off x="611560" y="4365104"/>
            <a:ext cx="7896225" cy="1588"/>
          </a:xfrm>
          <a:prstGeom prst="straightConnector1">
            <a:avLst/>
          </a:prstGeom>
          <a:noFill/>
          <a:ln w="25550" cap="flat" cmpd="sng">
            <a:solidFill>
              <a:srgbClr val="B91319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86" name="Google Shape;86;p53"/>
          <p:cNvSpPr>
            <a:spLocks noGrp="1"/>
          </p:cNvSpPr>
          <p:nvPr>
            <p:ph type="pic" idx="2"/>
          </p:nvPr>
        </p:nvSpPr>
        <p:spPr>
          <a:xfrm>
            <a:off x="611188" y="548059"/>
            <a:ext cx="3529012" cy="3529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B20533"/>
              </a:buClr>
              <a:buSzPts val="2600"/>
              <a:buFont typeface="Merriweather Sans"/>
              <a:buNone/>
              <a:defRPr sz="26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2200"/>
              <a:buFont typeface="Merriweather Sans"/>
              <a:buChar char="-"/>
              <a:defRPr sz="22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1800"/>
              <a:buFont typeface="Merriweather Sans"/>
              <a:buChar char="-"/>
              <a:defRPr sz="18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7" name="Google Shape;87;p53"/>
          <p:cNvSpPr txBox="1">
            <a:spLocks noGrp="1"/>
          </p:cNvSpPr>
          <p:nvPr>
            <p:ph type="body" idx="3"/>
          </p:nvPr>
        </p:nvSpPr>
        <p:spPr>
          <a:xfrm>
            <a:off x="4500563" y="548059"/>
            <a:ext cx="3959225" cy="3529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-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4"/>
          <p:cNvSpPr txBox="1">
            <a:spLocks noGrp="1"/>
          </p:cNvSpPr>
          <p:nvPr>
            <p:ph type="body" idx="1"/>
          </p:nvPr>
        </p:nvSpPr>
        <p:spPr>
          <a:xfrm>
            <a:off x="616320" y="4653136"/>
            <a:ext cx="7886700" cy="100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  <a:defRPr sz="2400" i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600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600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90" name="Google Shape;90;p54"/>
          <p:cNvCxnSpPr/>
          <p:nvPr/>
        </p:nvCxnSpPr>
        <p:spPr>
          <a:xfrm>
            <a:off x="611560" y="4365104"/>
            <a:ext cx="7896225" cy="1588"/>
          </a:xfrm>
          <a:prstGeom prst="straightConnector1">
            <a:avLst/>
          </a:prstGeom>
          <a:noFill/>
          <a:ln w="25550" cap="flat" cmpd="sng">
            <a:solidFill>
              <a:srgbClr val="B91319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91" name="Google Shape;91;p54"/>
          <p:cNvSpPr txBox="1">
            <a:spLocks noGrp="1"/>
          </p:cNvSpPr>
          <p:nvPr>
            <p:ph type="body" idx="2"/>
          </p:nvPr>
        </p:nvSpPr>
        <p:spPr>
          <a:xfrm>
            <a:off x="4788023" y="692075"/>
            <a:ext cx="3744416" cy="3457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-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54"/>
          <p:cNvSpPr txBox="1">
            <a:spLocks noGrp="1"/>
          </p:cNvSpPr>
          <p:nvPr>
            <p:ph type="body" idx="3"/>
          </p:nvPr>
        </p:nvSpPr>
        <p:spPr>
          <a:xfrm>
            <a:off x="611560" y="692075"/>
            <a:ext cx="3745048" cy="3457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-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5"/>
          <p:cNvSpPr>
            <a:spLocks noGrp="1"/>
          </p:cNvSpPr>
          <p:nvPr>
            <p:ph type="pic" idx="2"/>
          </p:nvPr>
        </p:nvSpPr>
        <p:spPr>
          <a:xfrm>
            <a:off x="5832400" y="3033762"/>
            <a:ext cx="2340000" cy="23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B20533"/>
              </a:buClr>
              <a:buSzPts val="2600"/>
              <a:buFont typeface="Merriweather Sans"/>
              <a:buChar char="-"/>
              <a:defRPr sz="26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2200"/>
              <a:buFont typeface="Merriweather Sans"/>
              <a:buChar char="-"/>
              <a:defRPr sz="22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1800"/>
              <a:buFont typeface="Merriweather Sans"/>
              <a:buChar char="-"/>
              <a:defRPr sz="18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5" name="Google Shape;95;p55"/>
          <p:cNvSpPr>
            <a:spLocks noGrp="1"/>
          </p:cNvSpPr>
          <p:nvPr>
            <p:ph type="pic" idx="3"/>
          </p:nvPr>
        </p:nvSpPr>
        <p:spPr>
          <a:xfrm>
            <a:off x="863277" y="548680"/>
            <a:ext cx="4824413" cy="4824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B20533"/>
              </a:buClr>
              <a:buSzPts val="2600"/>
              <a:buFont typeface="Merriweather Sans"/>
              <a:buNone/>
              <a:defRPr sz="26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2200"/>
              <a:buFont typeface="Merriweather Sans"/>
              <a:buChar char="-"/>
              <a:defRPr sz="22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1800"/>
              <a:buFont typeface="Merriweather Sans"/>
              <a:buChar char="-"/>
              <a:defRPr sz="18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6" name="Google Shape;96;p55"/>
          <p:cNvSpPr>
            <a:spLocks noGrp="1"/>
          </p:cNvSpPr>
          <p:nvPr>
            <p:ph type="pic" idx="4"/>
          </p:nvPr>
        </p:nvSpPr>
        <p:spPr>
          <a:xfrm>
            <a:off x="5832400" y="549226"/>
            <a:ext cx="2340000" cy="23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B20533"/>
              </a:buClr>
              <a:buSzPts val="2600"/>
              <a:buFont typeface="Merriweather Sans"/>
              <a:buChar char="-"/>
              <a:defRPr sz="26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2200"/>
              <a:buFont typeface="Merriweather Sans"/>
              <a:buChar char="-"/>
              <a:defRPr sz="22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1800"/>
              <a:buFont typeface="Merriweather Sans"/>
              <a:buChar char="-"/>
              <a:defRPr sz="18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3250" cy="1138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B20533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8"/>
          <p:cNvSpPr txBox="1">
            <a:spLocks noGrp="1"/>
          </p:cNvSpPr>
          <p:nvPr>
            <p:ph type="body" idx="1"/>
          </p:nvPr>
        </p:nvSpPr>
        <p:spPr>
          <a:xfrm>
            <a:off x="457200" y="1604963"/>
            <a:ext cx="8223250" cy="3984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937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600"/>
              <a:buChar char="-"/>
              <a:defRPr i="1"/>
            </a:lvl1pPr>
            <a:lvl2pPr marL="914400" lvl="1" indent="-3683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200"/>
              <a:buChar char="-"/>
              <a:defRPr i="1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 i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i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i="1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9"/>
          <p:cNvSpPr/>
          <p:nvPr/>
        </p:nvSpPr>
        <p:spPr>
          <a:xfrm>
            <a:off x="6444208" y="0"/>
            <a:ext cx="2699792" cy="2780928"/>
          </a:xfrm>
          <a:prstGeom prst="rect">
            <a:avLst/>
          </a:prstGeom>
          <a:solidFill>
            <a:srgbClr val="B2053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" name="Google Shape;26;p39"/>
          <p:cNvSpPr txBox="1">
            <a:spLocks noGrp="1"/>
          </p:cNvSpPr>
          <p:nvPr>
            <p:ph type="body" idx="1"/>
          </p:nvPr>
        </p:nvSpPr>
        <p:spPr>
          <a:xfrm>
            <a:off x="611188" y="620688"/>
            <a:ext cx="5329237" cy="4896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-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39"/>
          <p:cNvSpPr>
            <a:spLocks noGrp="1"/>
          </p:cNvSpPr>
          <p:nvPr>
            <p:ph type="pic" idx="2"/>
          </p:nvPr>
        </p:nvSpPr>
        <p:spPr>
          <a:xfrm>
            <a:off x="6443663" y="2780928"/>
            <a:ext cx="2700337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B20533"/>
              </a:buClr>
              <a:buSzPts val="2600"/>
              <a:buFont typeface="Merriweather Sans"/>
              <a:buNone/>
              <a:defRPr sz="26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2200"/>
              <a:buFont typeface="Merriweather Sans"/>
              <a:buChar char="-"/>
              <a:defRPr sz="22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1800"/>
              <a:buFont typeface="Merriweather Sans"/>
              <a:buChar char="-"/>
              <a:defRPr sz="18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8" name="Google Shape;28;p39"/>
          <p:cNvSpPr txBox="1">
            <a:spLocks noGrp="1"/>
          </p:cNvSpPr>
          <p:nvPr>
            <p:ph type="title"/>
          </p:nvPr>
        </p:nvSpPr>
        <p:spPr>
          <a:xfrm>
            <a:off x="6732240" y="260648"/>
            <a:ext cx="2088232" cy="2232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el">
  <p:cSld name="Tabel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0"/>
          <p:cNvSpPr txBox="1">
            <a:spLocks noGrp="1"/>
          </p:cNvSpPr>
          <p:nvPr>
            <p:ph type="title"/>
          </p:nvPr>
        </p:nvSpPr>
        <p:spPr>
          <a:xfrm>
            <a:off x="457200" y="489048"/>
            <a:ext cx="8223250" cy="1138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rgbClr val="B20533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1"/>
          <p:cNvSpPr txBox="1">
            <a:spLocks noGrp="1"/>
          </p:cNvSpPr>
          <p:nvPr>
            <p:ph type="title"/>
          </p:nvPr>
        </p:nvSpPr>
        <p:spPr>
          <a:xfrm>
            <a:off x="4860032" y="692696"/>
            <a:ext cx="3532386" cy="460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3" name="Google Shape;33;p41" descr="uutmoodi akadeemiline vektor.ai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0934" y="548680"/>
            <a:ext cx="4569269" cy="5328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2"/>
          <p:cNvSpPr txBox="1">
            <a:spLocks noGrp="1"/>
          </p:cNvSpPr>
          <p:nvPr>
            <p:ph type="body" idx="1"/>
          </p:nvPr>
        </p:nvSpPr>
        <p:spPr>
          <a:xfrm>
            <a:off x="611560" y="1412776"/>
            <a:ext cx="7886700" cy="2880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0533"/>
              </a:buClr>
              <a:buSzPts val="3600"/>
              <a:buFont typeface="Merriweather Sans"/>
              <a:buNone/>
              <a:defRPr sz="36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600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600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36" name="Google Shape;36;p42"/>
          <p:cNvCxnSpPr/>
          <p:nvPr/>
        </p:nvCxnSpPr>
        <p:spPr>
          <a:xfrm>
            <a:off x="611560" y="5157192"/>
            <a:ext cx="7896225" cy="1588"/>
          </a:xfrm>
          <a:prstGeom prst="straightConnector1">
            <a:avLst/>
          </a:prstGeom>
          <a:noFill/>
          <a:ln w="25550" cap="flat" cmpd="sng">
            <a:solidFill>
              <a:srgbClr val="B91319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3250" cy="1138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B20533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4"/>
          <p:cNvSpPr txBox="1">
            <a:spLocks noGrp="1"/>
          </p:cNvSpPr>
          <p:nvPr>
            <p:ph type="body" idx="1"/>
          </p:nvPr>
        </p:nvSpPr>
        <p:spPr>
          <a:xfrm>
            <a:off x="457202" y="1604963"/>
            <a:ext cx="4035425" cy="3912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-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44"/>
          <p:cNvSpPr txBox="1">
            <a:spLocks noGrp="1"/>
          </p:cNvSpPr>
          <p:nvPr>
            <p:ph type="body" idx="2"/>
          </p:nvPr>
        </p:nvSpPr>
        <p:spPr>
          <a:xfrm>
            <a:off x="4645027" y="1604963"/>
            <a:ext cx="4035425" cy="3912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-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5"/>
          <p:cNvSpPr txBox="1"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B20533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5"/>
          <p:cNvSpPr txBox="1">
            <a:spLocks noGrp="1"/>
          </p:cNvSpPr>
          <p:nvPr>
            <p:ph type="body" idx="1"/>
          </p:nvPr>
        </p:nvSpPr>
        <p:spPr>
          <a:xfrm>
            <a:off x="630240" y="1681163"/>
            <a:ext cx="386873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600"/>
              <a:buNone/>
              <a:defRPr sz="2600" b="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45"/>
          <p:cNvSpPr txBox="1">
            <a:spLocks noGrp="1"/>
          </p:cNvSpPr>
          <p:nvPr>
            <p:ph type="body" idx="2"/>
          </p:nvPr>
        </p:nvSpPr>
        <p:spPr>
          <a:xfrm>
            <a:off x="630240" y="2505075"/>
            <a:ext cx="3868737" cy="3012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-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45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600"/>
              <a:buNone/>
              <a:defRPr sz="2600" b="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45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788" cy="3012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-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6"/>
          <p:cNvSpPr txBox="1"/>
          <p:nvPr/>
        </p:nvSpPr>
        <p:spPr>
          <a:xfrm>
            <a:off x="457200" y="2132857"/>
            <a:ext cx="8223250" cy="2160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20533"/>
              </a:buClr>
              <a:buSzPts val="3400"/>
              <a:buFont typeface="Merriweather Sans"/>
              <a:buNone/>
            </a:pPr>
            <a:endParaRPr sz="3400" i="1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36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5370515" y="5400677"/>
            <a:ext cx="3773487" cy="145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6"/>
          <p:cNvSpPr/>
          <p:nvPr/>
        </p:nvSpPr>
        <p:spPr>
          <a:xfrm>
            <a:off x="3486150" y="1"/>
            <a:ext cx="5670550" cy="188640"/>
          </a:xfrm>
          <a:prstGeom prst="rect">
            <a:avLst/>
          </a:prstGeom>
          <a:solidFill>
            <a:srgbClr val="B2053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" name="Google Shape;16;p3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3250" cy="1138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1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7" name="Google Shape;17;p36"/>
          <p:cNvSpPr txBox="1">
            <a:spLocks noGrp="1"/>
          </p:cNvSpPr>
          <p:nvPr>
            <p:ph type="body" idx="1"/>
          </p:nvPr>
        </p:nvSpPr>
        <p:spPr>
          <a:xfrm>
            <a:off x="457200" y="1604963"/>
            <a:ext cx="8223250" cy="3984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937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B20533"/>
              </a:buClr>
              <a:buSzPts val="2600"/>
              <a:buFont typeface="Merriweather Sans"/>
              <a:buChar char="-"/>
              <a:defRPr sz="26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2200"/>
              <a:buFont typeface="Merriweather Sans"/>
              <a:buChar char="-"/>
              <a:defRPr sz="22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20533"/>
              </a:buClr>
              <a:buSzPts val="1800"/>
              <a:buFont typeface="Merriweather Sans"/>
              <a:buChar char="-"/>
              <a:defRPr sz="18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>
            <a:spLocks noGrp="1"/>
          </p:cNvSpPr>
          <p:nvPr>
            <p:ph type="ctrTitle"/>
          </p:nvPr>
        </p:nvSpPr>
        <p:spPr>
          <a:xfrm>
            <a:off x="824617" y="1087448"/>
            <a:ext cx="7920900" cy="28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t-EE" dirty="0" smtClean="0">
                <a:solidFill>
                  <a:schemeClr val="accent1"/>
                </a:solidFill>
              </a:rPr>
              <a:t>Kooliainete </a:t>
            </a:r>
            <a:r>
              <a:rPr lang="et-EE" dirty="0">
                <a:solidFill>
                  <a:schemeClr val="accent1"/>
                </a:solidFill>
              </a:rPr>
              <a:t>tekstimaailm ja </a:t>
            </a:r>
            <a:r>
              <a:rPr lang="et-EE" dirty="0" smtClean="0">
                <a:solidFill>
                  <a:schemeClr val="accent1"/>
                </a:solidFill>
              </a:rPr>
              <a:t>võõrkeeleõpetus</a:t>
            </a:r>
            <a:endParaRPr sz="4000" dirty="0">
              <a:solidFill>
                <a:schemeClr val="accent1"/>
              </a:solidFill>
            </a:endParaRPr>
          </a:p>
        </p:txBody>
      </p:sp>
      <p:sp>
        <p:nvSpPr>
          <p:cNvPr id="102" name="Google Shape;102;p1"/>
          <p:cNvSpPr txBox="1">
            <a:spLocks noGrp="1"/>
          </p:cNvSpPr>
          <p:nvPr>
            <p:ph type="subTitle" idx="1"/>
          </p:nvPr>
        </p:nvSpPr>
        <p:spPr>
          <a:xfrm>
            <a:off x="824617" y="4224867"/>
            <a:ext cx="7704856" cy="1348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t-EE" sz="2800" dirty="0" smtClean="0"/>
              <a:t>17</a:t>
            </a:r>
            <a:r>
              <a:rPr lang="et-EE" sz="2800" dirty="0" smtClean="0"/>
              <a:t>.11.2023</a:t>
            </a:r>
            <a:endParaRPr sz="2800" dirty="0"/>
          </a:p>
          <a:p>
            <a:pPr marL="0" lvl="0" indent="0" algn="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</a:pPr>
            <a:r>
              <a:rPr lang="et-EE" sz="2400" dirty="0"/>
              <a:t>Merilin Aruvee</a:t>
            </a:r>
            <a:endParaRPr sz="2400" dirty="0"/>
          </a:p>
          <a:p>
            <a:pPr marL="0" lvl="0" indent="0" algn="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</a:pPr>
            <a:r>
              <a:rPr lang="et-EE" sz="2400" dirty="0"/>
              <a:t>emakeeleõpetuse lektor, </a:t>
            </a:r>
            <a:r>
              <a:rPr lang="et-EE" sz="2400" dirty="0" smtClean="0"/>
              <a:t>PhD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7dc7034f01_0_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3300" cy="11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t-EE" i="0" dirty="0" smtClean="0"/>
              <a:t>Keeletoimingud </a:t>
            </a:r>
            <a:r>
              <a:rPr lang="et-EE" sz="3600" i="0" dirty="0">
                <a:solidFill>
                  <a:schemeClr val="accent1"/>
                </a:solidFill>
              </a:rPr>
              <a:t>(</a:t>
            </a:r>
            <a:r>
              <a:rPr lang="et-EE" sz="3600" i="0" dirty="0" err="1">
                <a:solidFill>
                  <a:schemeClr val="accent1"/>
                </a:solidFill>
              </a:rPr>
              <a:t>Beacco</a:t>
            </a:r>
            <a:r>
              <a:rPr lang="et-EE" sz="3600" i="0" dirty="0">
                <a:solidFill>
                  <a:schemeClr val="accent1"/>
                </a:solidFill>
              </a:rPr>
              <a:t> 2017)</a:t>
            </a:r>
            <a:endParaRPr sz="6000" i="0" dirty="0">
              <a:solidFill>
                <a:schemeClr val="accent1"/>
              </a:solidFill>
            </a:endParaRPr>
          </a:p>
        </p:txBody>
      </p:sp>
      <p:sp>
        <p:nvSpPr>
          <p:cNvPr id="200" name="Google Shape;200;g17dc7034f01_0_0"/>
          <p:cNvSpPr txBox="1">
            <a:spLocks noGrp="1"/>
          </p:cNvSpPr>
          <p:nvPr>
            <p:ph type="body" idx="1"/>
          </p:nvPr>
        </p:nvSpPr>
        <p:spPr>
          <a:xfrm>
            <a:off x="457200" y="1604963"/>
            <a:ext cx="8223300" cy="39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indent="-457200"/>
            <a:r>
              <a:rPr lang="et-EE" i="0" dirty="0" smtClean="0">
                <a:solidFill>
                  <a:schemeClr val="dk1"/>
                </a:solidFill>
              </a:rPr>
              <a:t>Aktiivne teabetöötlus käib käsikäes tekstitavade tunnetamisega</a:t>
            </a:r>
          </a:p>
          <a:p>
            <a:pPr lvl="0" indent="-457200"/>
            <a:r>
              <a:rPr lang="et-EE" i="0" dirty="0" smtClean="0">
                <a:solidFill>
                  <a:schemeClr val="dk1"/>
                </a:solidFill>
              </a:rPr>
              <a:t>Teadmiste retoorika </a:t>
            </a:r>
            <a:r>
              <a:rPr lang="et-EE" i="0" dirty="0">
                <a:solidFill>
                  <a:schemeClr val="dk1"/>
                </a:solidFill>
              </a:rPr>
              <a:t>ehk kuidas on </a:t>
            </a:r>
            <a:r>
              <a:rPr lang="et-EE" i="0" dirty="0" smtClean="0">
                <a:solidFill>
                  <a:schemeClr val="dk1"/>
                </a:solidFill>
              </a:rPr>
              <a:t>ainetekstid kirjutatud </a:t>
            </a:r>
          </a:p>
          <a:p>
            <a:pPr lvl="0" indent="-457200"/>
            <a:r>
              <a:rPr lang="et-EE" i="0" dirty="0" smtClean="0"/>
              <a:t>Lugude jutustamine kirjanduses</a:t>
            </a:r>
          </a:p>
          <a:p>
            <a:pPr lvl="0" indent="-457200"/>
            <a:r>
              <a:rPr lang="et-EE" i="0" dirty="0" smtClean="0"/>
              <a:t>Arvamuse vahendamine keeles</a:t>
            </a:r>
          </a:p>
          <a:p>
            <a:pPr lvl="0" indent="-457200"/>
            <a:r>
              <a:rPr lang="et-EE" i="0" dirty="0" smtClean="0"/>
              <a:t>Täpsus loodusteadustes</a:t>
            </a:r>
          </a:p>
          <a:p>
            <a:pPr lvl="0" indent="-457200"/>
            <a:r>
              <a:rPr lang="et-EE" i="0" dirty="0" smtClean="0"/>
              <a:t>Allikaanalüüs ja tõlgendamine ajaloos</a:t>
            </a:r>
          </a:p>
          <a:p>
            <a:pPr lvl="0" indent="-457200"/>
            <a:r>
              <a:rPr lang="et-EE" i="0" dirty="0"/>
              <a:t>P</a:t>
            </a:r>
            <a:r>
              <a:rPr lang="et-EE" i="0" dirty="0" smtClean="0"/>
              <a:t>robleemilahendus matemaatikas</a:t>
            </a: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600"/>
              <a:buNone/>
            </a:pPr>
            <a:r>
              <a:rPr lang="et-EE" dirty="0" smtClean="0"/>
              <a:t>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7dc7034f01_0_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3300" cy="11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t-EE" i="0" dirty="0" smtClean="0"/>
              <a:t>Millised </a:t>
            </a:r>
            <a:r>
              <a:rPr lang="et-EE" i="0" dirty="0"/>
              <a:t>on </a:t>
            </a:r>
            <a:r>
              <a:rPr lang="et-EE" i="0" dirty="0" smtClean="0"/>
              <a:t>ainekeeled</a:t>
            </a:r>
            <a:r>
              <a:rPr lang="et-EE" sz="3600" i="0" dirty="0" smtClean="0"/>
              <a:t> (</a:t>
            </a:r>
            <a:r>
              <a:rPr lang="et-EE" sz="3600" i="0" dirty="0" err="1" smtClean="0"/>
              <a:t>Beacco</a:t>
            </a:r>
            <a:r>
              <a:rPr lang="et-EE" sz="3600" i="0" dirty="0" smtClean="0"/>
              <a:t> 2017)</a:t>
            </a:r>
            <a:r>
              <a:rPr lang="et-EE" i="0" dirty="0" smtClean="0"/>
              <a:t>? </a:t>
            </a:r>
            <a:endParaRPr i="0" dirty="0"/>
          </a:p>
        </p:txBody>
      </p:sp>
      <p:sp>
        <p:nvSpPr>
          <p:cNvPr id="206" name="Google Shape;206;g17dc7034f01_0_6"/>
          <p:cNvSpPr txBox="1">
            <a:spLocks noGrp="1"/>
          </p:cNvSpPr>
          <p:nvPr>
            <p:ph type="body" idx="1"/>
          </p:nvPr>
        </p:nvSpPr>
        <p:spPr>
          <a:xfrm>
            <a:off x="385550" y="1331876"/>
            <a:ext cx="8295000" cy="42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65600" lvl="0" indent="-1592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Char char="-"/>
            </a:pPr>
            <a:r>
              <a:rPr lang="et-EE" sz="2500" b="1" i="0" dirty="0" smtClean="0">
                <a:solidFill>
                  <a:schemeClr val="dk1"/>
                </a:solidFill>
              </a:rPr>
              <a:t>Protsessid</a:t>
            </a:r>
          </a:p>
          <a:p>
            <a:pPr marL="622800" lvl="1" indent="-159250">
              <a:spcBef>
                <a:spcPts val="0"/>
              </a:spcBef>
              <a:buClr>
                <a:schemeClr val="accent1"/>
              </a:buClr>
              <a:buSzPts val="2500"/>
            </a:pPr>
            <a:r>
              <a:rPr lang="et-EE" sz="2100" i="0" dirty="0">
                <a:solidFill>
                  <a:schemeClr val="dk1"/>
                </a:solidFill>
              </a:rPr>
              <a:t>v</a:t>
            </a:r>
            <a:r>
              <a:rPr lang="et-EE" sz="2100" i="0" dirty="0" smtClean="0">
                <a:solidFill>
                  <a:schemeClr val="dk1"/>
                </a:solidFill>
              </a:rPr>
              <a:t>erbikasutus: dünaamiline, staatiline tegevuslaad, ajad </a:t>
            </a:r>
          </a:p>
          <a:p>
            <a:pPr marL="165600" lvl="0" indent="-1592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Char char="-"/>
            </a:pPr>
            <a:r>
              <a:rPr lang="et-EE" sz="2500" b="1" i="0" dirty="0" smtClean="0">
                <a:solidFill>
                  <a:schemeClr val="dk1"/>
                </a:solidFill>
              </a:rPr>
              <a:t>Isiku väljendamine</a:t>
            </a:r>
          </a:p>
          <a:p>
            <a:pPr marL="622800" lvl="1" indent="-159250">
              <a:spcBef>
                <a:spcPts val="0"/>
              </a:spcBef>
              <a:buClr>
                <a:schemeClr val="accent1"/>
              </a:buClr>
              <a:buSzPts val="2500"/>
            </a:pPr>
            <a:r>
              <a:rPr lang="et-EE" sz="2100" i="0" dirty="0" smtClean="0">
                <a:solidFill>
                  <a:schemeClr val="dk1"/>
                </a:solidFill>
              </a:rPr>
              <a:t>mina- </a:t>
            </a:r>
            <a:r>
              <a:rPr lang="et-EE" sz="2100" i="0" dirty="0">
                <a:solidFill>
                  <a:schemeClr val="dk1"/>
                </a:solidFill>
              </a:rPr>
              <a:t>või meie-vorm, umbisikuline või isikuline tegumood või personifikatsioon</a:t>
            </a:r>
            <a:endParaRPr sz="2100" i="0" dirty="0">
              <a:solidFill>
                <a:schemeClr val="dk1"/>
              </a:solidFill>
            </a:endParaRPr>
          </a:p>
          <a:p>
            <a:pPr marL="165600" lvl="0" indent="-1592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Char char="-"/>
            </a:pPr>
            <a:r>
              <a:rPr lang="et-EE" sz="2500" i="0" dirty="0">
                <a:solidFill>
                  <a:schemeClr val="dk1"/>
                </a:solidFill>
              </a:rPr>
              <a:t> </a:t>
            </a:r>
            <a:r>
              <a:rPr lang="et-EE" sz="2500" b="1" i="0" dirty="0">
                <a:solidFill>
                  <a:schemeClr val="dk1"/>
                </a:solidFill>
              </a:rPr>
              <a:t>T</a:t>
            </a:r>
            <a:r>
              <a:rPr lang="et-EE" sz="2500" b="1" i="0" dirty="0" smtClean="0">
                <a:solidFill>
                  <a:schemeClr val="dk1"/>
                </a:solidFill>
              </a:rPr>
              <a:t>ingimused</a:t>
            </a:r>
          </a:p>
          <a:p>
            <a:pPr marL="622800" lvl="1" indent="-159250">
              <a:spcBef>
                <a:spcPts val="0"/>
              </a:spcBef>
              <a:buClr>
                <a:schemeClr val="accent1"/>
              </a:buClr>
              <a:buSzPts val="2500"/>
            </a:pPr>
            <a:r>
              <a:rPr lang="et-EE" sz="2000" i="0" dirty="0" smtClean="0">
                <a:solidFill>
                  <a:schemeClr val="dk1"/>
                </a:solidFill>
              </a:rPr>
              <a:t>subjektiivsed </a:t>
            </a:r>
            <a:r>
              <a:rPr lang="et-EE" sz="2000" i="0" dirty="0">
                <a:solidFill>
                  <a:schemeClr val="dk1"/>
                </a:solidFill>
              </a:rPr>
              <a:t>või objektiivsed </a:t>
            </a:r>
            <a:r>
              <a:rPr lang="et-EE" sz="2000" i="0" dirty="0" smtClean="0">
                <a:solidFill>
                  <a:schemeClr val="dk1"/>
                </a:solidFill>
              </a:rPr>
              <a:t>määrsõnad</a:t>
            </a:r>
            <a:r>
              <a:rPr lang="et-EE" sz="2000" i="0" dirty="0">
                <a:solidFill>
                  <a:schemeClr val="dk1"/>
                </a:solidFill>
              </a:rPr>
              <a:t>, </a:t>
            </a:r>
            <a:r>
              <a:rPr lang="et-EE" sz="2000" i="0" dirty="0" smtClean="0">
                <a:solidFill>
                  <a:schemeClr val="dk1"/>
                </a:solidFill>
              </a:rPr>
              <a:t>nt arv- </a:t>
            </a:r>
            <a:r>
              <a:rPr lang="et-EE" sz="2000" i="0" dirty="0">
                <a:solidFill>
                  <a:schemeClr val="dk1"/>
                </a:solidFill>
              </a:rPr>
              <a:t>või </a:t>
            </a:r>
            <a:r>
              <a:rPr lang="et-EE" sz="2000" i="0" dirty="0" smtClean="0">
                <a:solidFill>
                  <a:schemeClr val="dk1"/>
                </a:solidFill>
              </a:rPr>
              <a:t>hulgasõnad</a:t>
            </a:r>
            <a:endParaRPr sz="2000" i="0" dirty="0">
              <a:solidFill>
                <a:schemeClr val="dk1"/>
              </a:solidFill>
            </a:endParaRPr>
          </a:p>
          <a:p>
            <a:pPr marL="165600" lvl="0" indent="-1592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Char char="-"/>
            </a:pPr>
            <a:r>
              <a:rPr lang="et-EE" sz="2500" b="1" i="0" dirty="0">
                <a:solidFill>
                  <a:schemeClr val="dk1"/>
                </a:solidFill>
              </a:rPr>
              <a:t> H</a:t>
            </a:r>
            <a:r>
              <a:rPr lang="et-EE" sz="2500" b="1" i="0" dirty="0" smtClean="0">
                <a:solidFill>
                  <a:schemeClr val="dk1"/>
                </a:solidFill>
              </a:rPr>
              <a:t>innang</a:t>
            </a:r>
            <a:endParaRPr lang="et-EE" sz="2500" i="0" dirty="0">
              <a:solidFill>
                <a:schemeClr val="dk1"/>
              </a:solidFill>
            </a:endParaRPr>
          </a:p>
          <a:p>
            <a:pPr marL="622800" lvl="1" indent="-159250">
              <a:spcBef>
                <a:spcPts val="0"/>
              </a:spcBef>
              <a:buClr>
                <a:schemeClr val="accent1"/>
              </a:buClr>
              <a:buSzPts val="2500"/>
            </a:pPr>
            <a:r>
              <a:rPr lang="et-EE" sz="2100" i="0" dirty="0" smtClean="0">
                <a:solidFill>
                  <a:schemeClr val="dk1"/>
                </a:solidFill>
              </a:rPr>
              <a:t>modaalverbid </a:t>
            </a:r>
            <a:r>
              <a:rPr lang="et-EE" sz="2100" i="0" dirty="0">
                <a:solidFill>
                  <a:schemeClr val="dk1"/>
                </a:solidFill>
              </a:rPr>
              <a:t>vm hinnanguverbid, rõhumäärsõnad: tõenäosus, võimalikkus, lubatus, </a:t>
            </a:r>
            <a:r>
              <a:rPr lang="et-EE" sz="2100" i="0" dirty="0" smtClean="0">
                <a:solidFill>
                  <a:schemeClr val="dk1"/>
                </a:solidFill>
              </a:rPr>
              <a:t>vajalikkus </a:t>
            </a:r>
            <a:r>
              <a:rPr lang="et-EE" sz="2100" i="0" dirty="0">
                <a:solidFill>
                  <a:schemeClr val="dk1"/>
                </a:solidFill>
              </a:rPr>
              <a:t>(</a:t>
            </a:r>
            <a:r>
              <a:rPr lang="et-EE" sz="2100" dirty="0">
                <a:solidFill>
                  <a:schemeClr val="dk1"/>
                </a:solidFill>
              </a:rPr>
              <a:t>näib, võib oletada, küllalt, tõenäoliselt, see on tähtis</a:t>
            </a:r>
            <a:r>
              <a:rPr lang="et-EE" sz="2100" i="0" dirty="0">
                <a:solidFill>
                  <a:schemeClr val="dk1"/>
                </a:solidFill>
              </a:rPr>
              <a:t>,</a:t>
            </a:r>
            <a:r>
              <a:rPr lang="et-EE" sz="2100" dirty="0">
                <a:solidFill>
                  <a:schemeClr val="dk1"/>
                </a:solidFill>
              </a:rPr>
              <a:t> peab, on kohustatud</a:t>
            </a:r>
            <a:r>
              <a:rPr lang="et-EE" sz="2100" i="0" dirty="0">
                <a:solidFill>
                  <a:schemeClr val="dk1"/>
                </a:solidFill>
              </a:rPr>
              <a:t>)</a:t>
            </a:r>
            <a:endParaRPr sz="2100" i="0" dirty="0">
              <a:solidFill>
                <a:schemeClr val="dk1"/>
              </a:solidFill>
            </a:endParaRPr>
          </a:p>
          <a:p>
            <a:pPr marL="165600" lvl="0" indent="-1592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Char char="-"/>
            </a:pPr>
            <a:r>
              <a:rPr lang="et-EE" sz="2500" i="0" dirty="0">
                <a:solidFill>
                  <a:schemeClr val="dk1"/>
                </a:solidFill>
              </a:rPr>
              <a:t> </a:t>
            </a:r>
            <a:r>
              <a:rPr lang="et-EE" sz="2500" b="1" i="0" dirty="0">
                <a:solidFill>
                  <a:schemeClr val="dk1"/>
                </a:solidFill>
              </a:rPr>
              <a:t>S</a:t>
            </a:r>
            <a:r>
              <a:rPr lang="et-EE" sz="2500" b="1" i="0" dirty="0" smtClean="0">
                <a:solidFill>
                  <a:schemeClr val="dk1"/>
                </a:solidFill>
              </a:rPr>
              <a:t>idusus </a:t>
            </a:r>
          </a:p>
          <a:p>
            <a:pPr marL="622800" lvl="1" indent="-159250">
              <a:spcBef>
                <a:spcPts val="0"/>
              </a:spcBef>
              <a:buClr>
                <a:schemeClr val="accent1"/>
              </a:buClr>
              <a:buSzPts val="2500"/>
            </a:pPr>
            <a:r>
              <a:rPr lang="et-EE" sz="2000" i="0" dirty="0" smtClean="0">
                <a:solidFill>
                  <a:schemeClr val="dk1"/>
                </a:solidFill>
              </a:rPr>
              <a:t>kordused, sidendus, loetlemine</a:t>
            </a:r>
            <a:r>
              <a:rPr lang="et-EE" sz="2000" i="0" dirty="0">
                <a:solidFill>
                  <a:schemeClr val="dk1"/>
                </a:solidFill>
              </a:rPr>
              <a:t>, ajaline järgnevus, põhjus-tagajärg seos, </a:t>
            </a:r>
            <a:r>
              <a:rPr lang="et-EE" sz="2000" i="0" dirty="0" smtClean="0">
                <a:solidFill>
                  <a:schemeClr val="dk1"/>
                </a:solidFill>
              </a:rPr>
              <a:t>vastandamine</a:t>
            </a:r>
            <a:endParaRPr sz="2000" i="0" dirty="0">
              <a:solidFill>
                <a:schemeClr val="dk1"/>
              </a:solidFill>
            </a:endParaRPr>
          </a:p>
          <a:p>
            <a:pPr marL="165600" lvl="0" indent="-1592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Char char="-"/>
            </a:pPr>
            <a:r>
              <a:rPr lang="et-EE" sz="2500" b="1" i="0" dirty="0" err="1" smtClean="0">
                <a:solidFill>
                  <a:schemeClr val="dk1"/>
                </a:solidFill>
              </a:rPr>
              <a:t>Intertekstuaalsus</a:t>
            </a:r>
            <a:endParaRPr lang="et-EE" sz="2500" b="1" i="0" dirty="0" smtClean="0">
              <a:solidFill>
                <a:schemeClr val="dk1"/>
              </a:solidFill>
            </a:endParaRPr>
          </a:p>
          <a:p>
            <a:pPr marL="622800" lvl="1" indent="-159250">
              <a:spcBef>
                <a:spcPts val="0"/>
              </a:spcBef>
              <a:buClr>
                <a:schemeClr val="accent1"/>
              </a:buClr>
              <a:buSzPts val="2500"/>
            </a:pPr>
            <a:r>
              <a:rPr lang="et-EE" sz="2100" i="0" dirty="0">
                <a:solidFill>
                  <a:schemeClr val="dk1"/>
                </a:solidFill>
              </a:rPr>
              <a:t>tsitaatide või refereeringute </a:t>
            </a:r>
            <a:r>
              <a:rPr lang="et-EE" sz="2100" i="0" dirty="0" smtClean="0">
                <a:solidFill>
                  <a:schemeClr val="dk1"/>
                </a:solidFill>
              </a:rPr>
              <a:t>kasutus</a:t>
            </a:r>
            <a:endParaRPr sz="2500" i="0" dirty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600"/>
              <a:buNone/>
            </a:pPr>
            <a:r>
              <a:rPr lang="et-EE" sz="2500" i="0" dirty="0"/>
              <a:t> </a:t>
            </a:r>
            <a:endParaRPr sz="2500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i="0" dirty="0"/>
              <a:t>L</a:t>
            </a:r>
            <a:r>
              <a:rPr lang="et-EE" i="0" dirty="0" smtClean="0"/>
              <a:t>ugedes õppima e </a:t>
            </a:r>
            <a:r>
              <a:rPr lang="et-EE" i="0" dirty="0" err="1" smtClean="0"/>
              <a:t>Reading</a:t>
            </a:r>
            <a:r>
              <a:rPr lang="et-EE" i="0" dirty="0" smtClean="0"/>
              <a:t> </a:t>
            </a:r>
            <a:r>
              <a:rPr lang="et-EE" i="0" dirty="0" err="1" smtClean="0"/>
              <a:t>to</a:t>
            </a:r>
            <a:r>
              <a:rPr lang="et-EE" i="0" dirty="0" smtClean="0"/>
              <a:t> </a:t>
            </a:r>
            <a:r>
              <a:rPr lang="et-EE" i="0" dirty="0" err="1" smtClean="0"/>
              <a:t>Learn</a:t>
            </a:r>
            <a:r>
              <a:rPr lang="et-EE" i="0" dirty="0" smtClean="0"/>
              <a:t> </a:t>
            </a:r>
            <a:r>
              <a:rPr lang="et-EE" dirty="0" smtClean="0"/>
              <a:t>(</a:t>
            </a:r>
            <a:r>
              <a:rPr lang="et-EE" i="0" dirty="0" err="1" smtClean="0"/>
              <a:t>Rose</a:t>
            </a:r>
            <a:r>
              <a:rPr lang="et-EE" i="0" dirty="0"/>
              <a:t>, Martin 2012)</a:t>
            </a:r>
            <a:endParaRPr lang="en-US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lt 3"/>
          <p:cNvPicPr/>
          <p:nvPr/>
        </p:nvPicPr>
        <p:blipFill rotWithShape="1">
          <a:blip r:embed="rId2"/>
          <a:srcRect l="26902" t="18620" r="5513" b="12975"/>
          <a:stretch/>
        </p:blipFill>
        <p:spPr bwMode="auto">
          <a:xfrm>
            <a:off x="380198" y="1604963"/>
            <a:ext cx="7724274" cy="417795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5631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i="0" dirty="0"/>
              <a:t>L</a:t>
            </a:r>
            <a:r>
              <a:rPr lang="et-EE" i="0" dirty="0" smtClean="0"/>
              <a:t>ugedes õppima e </a:t>
            </a:r>
            <a:r>
              <a:rPr lang="et-EE" i="0" dirty="0" err="1" smtClean="0"/>
              <a:t>Reading</a:t>
            </a:r>
            <a:r>
              <a:rPr lang="et-EE" i="0" dirty="0" smtClean="0"/>
              <a:t> </a:t>
            </a:r>
            <a:r>
              <a:rPr lang="et-EE" i="0" dirty="0" err="1" smtClean="0"/>
              <a:t>to</a:t>
            </a:r>
            <a:r>
              <a:rPr lang="et-EE" i="0" dirty="0" smtClean="0"/>
              <a:t> </a:t>
            </a:r>
            <a:r>
              <a:rPr lang="et-EE" i="0" dirty="0" err="1" smtClean="0"/>
              <a:t>Learn</a:t>
            </a:r>
            <a:r>
              <a:rPr lang="et-EE" i="0" dirty="0" smtClean="0"/>
              <a:t> (</a:t>
            </a:r>
            <a:r>
              <a:rPr lang="et-EE" i="0" dirty="0" err="1" smtClean="0"/>
              <a:t>Rose</a:t>
            </a:r>
            <a:r>
              <a:rPr lang="et-EE" i="0" dirty="0"/>
              <a:t>, Martin 2012)</a:t>
            </a:r>
            <a:endParaRPr lang="en-US" i="0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500" indent="0">
              <a:buNone/>
            </a:pPr>
            <a:endParaRPr lang="en-US" dirty="0"/>
          </a:p>
        </p:txBody>
      </p:sp>
      <p:graphicFrame>
        <p:nvGraphicFramePr>
          <p:cNvPr id="8" name="Tabe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02443"/>
              </p:ext>
            </p:extLst>
          </p:nvPr>
        </p:nvGraphicFramePr>
        <p:xfrm>
          <a:off x="457200" y="1591711"/>
          <a:ext cx="8223252" cy="3836936"/>
        </p:xfrm>
        <a:graphic>
          <a:graphicData uri="http://schemas.openxmlformats.org/drawingml/2006/table">
            <a:tbl>
              <a:tblPr firstRow="1" bandRow="1">
                <a:tableStyleId>{155773D3-188F-4996-BA3B-CB7C0020A3F0}</a:tableStyleId>
              </a:tblPr>
              <a:tblGrid>
                <a:gridCol w="2055813">
                  <a:extLst>
                    <a:ext uri="{9D8B030D-6E8A-4147-A177-3AD203B41FA5}">
                      <a16:colId xmlns:a16="http://schemas.microsoft.com/office/drawing/2014/main" val="3489974073"/>
                    </a:ext>
                  </a:extLst>
                </a:gridCol>
                <a:gridCol w="2055813">
                  <a:extLst>
                    <a:ext uri="{9D8B030D-6E8A-4147-A177-3AD203B41FA5}">
                      <a16:colId xmlns:a16="http://schemas.microsoft.com/office/drawing/2014/main" val="87961151"/>
                    </a:ext>
                  </a:extLst>
                </a:gridCol>
                <a:gridCol w="2313237">
                  <a:extLst>
                    <a:ext uri="{9D8B030D-6E8A-4147-A177-3AD203B41FA5}">
                      <a16:colId xmlns:a16="http://schemas.microsoft.com/office/drawing/2014/main" val="2446465100"/>
                    </a:ext>
                  </a:extLst>
                </a:gridCol>
                <a:gridCol w="1798389">
                  <a:extLst>
                    <a:ext uri="{9D8B030D-6E8A-4147-A177-3AD203B41FA5}">
                      <a16:colId xmlns:a16="http://schemas.microsoft.com/office/drawing/2014/main" val="3081798970"/>
                    </a:ext>
                  </a:extLst>
                </a:gridCol>
              </a:tblGrid>
              <a:tr h="959234"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et-EE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et-EE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Lugemine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et-EE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Kirjutamine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5264338"/>
                  </a:ext>
                </a:extLst>
              </a:tr>
              <a:tr h="959234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et-EE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Ülesehitus ja terviktekst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et-EE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Lugemiseks valmistumine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et-EE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Ühiskirjutamine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et-EE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Iseseisev kirjutamine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40940531"/>
                  </a:ext>
                </a:extLst>
              </a:tr>
              <a:tr h="959234"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et-EE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Lõik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et-EE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Süvalugemine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et-EE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Ühine läbikirjutus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et-EE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Iseseisev läbikirjutus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1203059"/>
                  </a:ext>
                </a:extLst>
              </a:tr>
              <a:tr h="959234"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et-EE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Lause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et-EE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Lauseloome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et-EE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Õigekiri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et-EE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Lause kirjutamine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46714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396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i="0" dirty="0" smtClean="0"/>
              <a:t>Näiteid ja materjale (</a:t>
            </a:r>
            <a:r>
              <a:rPr lang="et-EE" i="0" dirty="0" err="1" smtClean="0"/>
              <a:t>Rose</a:t>
            </a:r>
            <a:r>
              <a:rPr lang="et-EE" i="0" dirty="0"/>
              <a:t>, Martin 2012)</a:t>
            </a:r>
            <a:endParaRPr lang="en-US" i="0" dirty="0"/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9376" y="1702814"/>
            <a:ext cx="3830856" cy="15262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57200" y="3484345"/>
            <a:ext cx="5625966" cy="2104895"/>
          </a:xfrm>
        </p:spPr>
        <p:txBody>
          <a:bodyPr/>
          <a:lstStyle/>
          <a:p>
            <a:pPr marL="63500" indent="0">
              <a:buNone/>
            </a:pPr>
            <a:endParaRPr lang="en-US" dirty="0"/>
          </a:p>
        </p:txBody>
      </p:sp>
      <p:pic>
        <p:nvPicPr>
          <p:cNvPr id="5" name="Pil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9376" y="3471142"/>
            <a:ext cx="3830855" cy="200576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lt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885" y="1702814"/>
            <a:ext cx="3303461" cy="38864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3561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i="0" dirty="0" smtClean="0"/>
              <a:t>Jutustus </a:t>
            </a:r>
            <a:r>
              <a:rPr lang="et-EE" sz="3200" i="0" dirty="0" smtClean="0"/>
              <a:t>(</a:t>
            </a:r>
            <a:r>
              <a:rPr lang="et-EE" sz="3200" i="0" dirty="0" err="1" smtClean="0"/>
              <a:t>Rose</a:t>
            </a:r>
            <a:r>
              <a:rPr lang="et-EE" sz="3200" i="0" dirty="0" smtClean="0"/>
              <a:t> 2008)</a:t>
            </a:r>
            <a:endParaRPr lang="en-US" sz="3200" i="0" dirty="0"/>
          </a:p>
        </p:txBody>
      </p:sp>
      <p:graphicFrame>
        <p:nvGraphicFramePr>
          <p:cNvPr id="10" name="Tabel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6423092"/>
              </p:ext>
            </p:extLst>
          </p:nvPr>
        </p:nvGraphicFramePr>
        <p:xfrm>
          <a:off x="538843" y="1477737"/>
          <a:ext cx="7396843" cy="4493349"/>
        </p:xfrm>
        <a:graphic>
          <a:graphicData uri="http://schemas.openxmlformats.org/drawingml/2006/table">
            <a:tbl>
              <a:tblPr firstRow="1" firstCol="1" bandRow="1"/>
              <a:tblGrid>
                <a:gridCol w="2833007">
                  <a:extLst>
                    <a:ext uri="{9D8B030D-6E8A-4147-A177-3AD203B41FA5}">
                      <a16:colId xmlns:a16="http://schemas.microsoft.com/office/drawing/2014/main" val="1204046090"/>
                    </a:ext>
                  </a:extLst>
                </a:gridCol>
                <a:gridCol w="4563836">
                  <a:extLst>
                    <a:ext uri="{9D8B030D-6E8A-4147-A177-3AD203B41FA5}">
                      <a16:colId xmlns:a16="http://schemas.microsoft.com/office/drawing/2014/main" val="4106255841"/>
                    </a:ext>
                  </a:extLst>
                </a:gridCol>
              </a:tblGrid>
              <a:tr h="487000"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et-EE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KÄIGUD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et-EE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SAMMUD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7543762"/>
                  </a:ext>
                </a:extLst>
              </a:tr>
              <a:tr h="859015"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et-EE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TINGIMUSED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et-EE" sz="2000" cap="small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Olustik (Aeg</a:t>
                      </a:r>
                      <a:r>
                        <a:rPr lang="et-EE" sz="2000" cap="small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ja koht)</a:t>
                      </a:r>
                      <a:endParaRPr lang="en-US" sz="20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et-EE" sz="2000" cap="small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käivitav sündmus</a:t>
                      </a:r>
                      <a:endParaRPr lang="en-US" sz="20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5681512"/>
                  </a:ext>
                </a:extLst>
              </a:tr>
              <a:tr h="859015"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et-EE" sz="2000" cap="small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komplikatsioon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et-EE" sz="2000" cap="small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käivitav </a:t>
                      </a:r>
                      <a:r>
                        <a:rPr lang="et-EE" sz="2000" cap="small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sündmus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et-EE" sz="2000" cap="small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probleem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et-EE" sz="2000" cap="small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tegelase </a:t>
                      </a:r>
                      <a:r>
                        <a:rPr lang="et-EE" sz="2000" cap="small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kavatsus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et-EE" sz="2000" cap="small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tegutsemine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et-EE" sz="2000" cap="small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6621165"/>
                  </a:ext>
                </a:extLst>
              </a:tr>
              <a:tr h="1623334"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et-EE" sz="2000" cap="small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reaktsioon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et-EE" sz="2000" cap="small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otsene </a:t>
                      </a:r>
                      <a:r>
                        <a:rPr lang="et-EE" sz="2000" cap="small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tagajärg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et-EE" sz="2000" cap="small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tegelase </a:t>
                      </a:r>
                      <a:r>
                        <a:rPr lang="et-EE" sz="2000" cap="small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reaktsioon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et-EE" sz="2000" cap="small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tegelase </a:t>
                      </a:r>
                      <a:r>
                        <a:rPr lang="et-EE" sz="2000" cap="small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katse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et-EE" sz="2000" i="1" cap="small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35997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739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7dc7034f01_0_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3300" cy="11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t-EE" i="0" dirty="0" smtClean="0"/>
              <a:t>Jutustuse keel</a:t>
            </a:r>
            <a:endParaRPr i="0" dirty="0"/>
          </a:p>
        </p:txBody>
      </p:sp>
      <p:sp>
        <p:nvSpPr>
          <p:cNvPr id="206" name="Google Shape;206;g17dc7034f01_0_6"/>
          <p:cNvSpPr txBox="1">
            <a:spLocks noGrp="1"/>
          </p:cNvSpPr>
          <p:nvPr>
            <p:ph type="body" idx="1"/>
          </p:nvPr>
        </p:nvSpPr>
        <p:spPr>
          <a:xfrm>
            <a:off x="385550" y="1331876"/>
            <a:ext cx="8295000" cy="42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65600" lvl="0" indent="-1592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Char char="-"/>
            </a:pPr>
            <a:r>
              <a:rPr lang="et-EE" sz="2500" b="1" i="0" dirty="0" smtClean="0">
                <a:solidFill>
                  <a:schemeClr val="dk1"/>
                </a:solidFill>
              </a:rPr>
              <a:t>Protsessid </a:t>
            </a:r>
          </a:p>
          <a:p>
            <a:pPr marL="622800" lvl="1" indent="-159250">
              <a:spcBef>
                <a:spcPts val="0"/>
              </a:spcBef>
              <a:buClr>
                <a:schemeClr val="accent1"/>
              </a:buClr>
              <a:buSzPts val="2500"/>
            </a:pPr>
            <a:r>
              <a:rPr lang="et-EE" sz="2100" i="0" dirty="0">
                <a:solidFill>
                  <a:schemeClr val="dk1"/>
                </a:solidFill>
              </a:rPr>
              <a:t>d</a:t>
            </a:r>
            <a:r>
              <a:rPr lang="et-EE" sz="2100" i="0" dirty="0" smtClean="0">
                <a:solidFill>
                  <a:schemeClr val="dk1"/>
                </a:solidFill>
              </a:rPr>
              <a:t>omineerib dünaamiline laad, lihtminevik</a:t>
            </a:r>
          </a:p>
          <a:p>
            <a:pPr marL="165600" lvl="0" indent="-1592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Char char="-"/>
            </a:pPr>
            <a:r>
              <a:rPr lang="et-EE" sz="2500" b="1" i="0" dirty="0" smtClean="0">
                <a:solidFill>
                  <a:schemeClr val="dk1"/>
                </a:solidFill>
              </a:rPr>
              <a:t>Isiku väljendamine</a:t>
            </a:r>
          </a:p>
          <a:p>
            <a:pPr marL="622800" lvl="1" indent="-159250">
              <a:spcBef>
                <a:spcPts val="0"/>
              </a:spcBef>
              <a:buClr>
                <a:schemeClr val="accent1"/>
              </a:buClr>
              <a:buSzPts val="2500"/>
            </a:pPr>
            <a:r>
              <a:rPr lang="et-EE" sz="2100" i="0" dirty="0" smtClean="0">
                <a:solidFill>
                  <a:schemeClr val="dk1"/>
                </a:solidFill>
              </a:rPr>
              <a:t>mina- </a:t>
            </a:r>
            <a:r>
              <a:rPr lang="et-EE" sz="2100" i="0" dirty="0">
                <a:solidFill>
                  <a:schemeClr val="dk1"/>
                </a:solidFill>
              </a:rPr>
              <a:t>või </a:t>
            </a:r>
            <a:r>
              <a:rPr lang="et-EE" sz="2100" i="0" dirty="0" smtClean="0">
                <a:solidFill>
                  <a:schemeClr val="dk1"/>
                </a:solidFill>
              </a:rPr>
              <a:t>tema-vorm, personifikatsioon</a:t>
            </a:r>
            <a:endParaRPr sz="2100" i="0" dirty="0">
              <a:solidFill>
                <a:schemeClr val="dk1"/>
              </a:solidFill>
            </a:endParaRPr>
          </a:p>
          <a:p>
            <a:pPr marL="165600" lvl="0" indent="-1592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Char char="-"/>
            </a:pPr>
            <a:r>
              <a:rPr lang="et-EE" sz="2500" i="0" dirty="0">
                <a:solidFill>
                  <a:schemeClr val="dk1"/>
                </a:solidFill>
              </a:rPr>
              <a:t> </a:t>
            </a:r>
            <a:r>
              <a:rPr lang="et-EE" sz="2500" b="1" i="0" dirty="0">
                <a:solidFill>
                  <a:schemeClr val="dk1"/>
                </a:solidFill>
              </a:rPr>
              <a:t>T</a:t>
            </a:r>
            <a:r>
              <a:rPr lang="et-EE" sz="2500" b="1" i="0" dirty="0" smtClean="0">
                <a:solidFill>
                  <a:schemeClr val="dk1"/>
                </a:solidFill>
              </a:rPr>
              <a:t>ingimused</a:t>
            </a:r>
          </a:p>
          <a:p>
            <a:pPr marL="622800" lvl="1" indent="-159250">
              <a:spcBef>
                <a:spcPts val="0"/>
              </a:spcBef>
              <a:buClr>
                <a:schemeClr val="accent1"/>
              </a:buClr>
              <a:buSzPts val="2500"/>
            </a:pPr>
            <a:r>
              <a:rPr lang="et-EE" sz="2000" i="0" dirty="0" smtClean="0">
                <a:solidFill>
                  <a:schemeClr val="dk1"/>
                </a:solidFill>
              </a:rPr>
              <a:t>subjektiivsed ja objektiivsed aega ja kohta ning viisi näitavad sõnad</a:t>
            </a:r>
            <a:endParaRPr sz="2000" i="0" dirty="0" smtClean="0">
              <a:solidFill>
                <a:schemeClr val="dk1"/>
              </a:solidFill>
            </a:endParaRPr>
          </a:p>
          <a:p>
            <a:pPr marL="165600" lvl="0" indent="-1592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Char char="-"/>
            </a:pPr>
            <a:r>
              <a:rPr lang="et-EE" sz="2500" b="1" i="0" dirty="0" smtClean="0">
                <a:solidFill>
                  <a:schemeClr val="dk1"/>
                </a:solidFill>
              </a:rPr>
              <a:t> Hinnang</a:t>
            </a:r>
            <a:endParaRPr lang="et-EE" sz="2500" i="0" dirty="0" smtClean="0">
              <a:solidFill>
                <a:schemeClr val="dk1"/>
              </a:solidFill>
            </a:endParaRPr>
          </a:p>
          <a:p>
            <a:pPr marL="622800" lvl="1" indent="-159250">
              <a:spcBef>
                <a:spcPts val="0"/>
              </a:spcBef>
              <a:buClr>
                <a:schemeClr val="accent1"/>
              </a:buClr>
              <a:buSzPts val="2500"/>
            </a:pPr>
            <a:r>
              <a:rPr lang="et-EE" sz="2100" i="0" dirty="0" smtClean="0">
                <a:solidFill>
                  <a:schemeClr val="dk1"/>
                </a:solidFill>
              </a:rPr>
              <a:t>modaalverbid </a:t>
            </a:r>
            <a:r>
              <a:rPr lang="et-EE" sz="2100" i="0" dirty="0">
                <a:solidFill>
                  <a:schemeClr val="dk1"/>
                </a:solidFill>
              </a:rPr>
              <a:t>vm hinnanguverbid, </a:t>
            </a:r>
            <a:r>
              <a:rPr lang="et-EE" sz="2100" i="0" dirty="0" smtClean="0">
                <a:solidFill>
                  <a:schemeClr val="dk1"/>
                </a:solidFill>
              </a:rPr>
              <a:t>rõhumäärsõnad</a:t>
            </a:r>
          </a:p>
          <a:p>
            <a:pPr marL="165600" indent="-159250">
              <a:spcBef>
                <a:spcPts val="0"/>
              </a:spcBef>
              <a:buClr>
                <a:schemeClr val="accent1"/>
              </a:buClr>
              <a:buSzPts val="2500"/>
            </a:pPr>
            <a:r>
              <a:rPr lang="et-EE" sz="2900" i="0" dirty="0" smtClean="0">
                <a:solidFill>
                  <a:schemeClr val="dk1"/>
                </a:solidFill>
              </a:rPr>
              <a:t> </a:t>
            </a:r>
            <a:r>
              <a:rPr lang="et-EE" sz="2900" b="1" i="0" dirty="0" smtClean="0">
                <a:solidFill>
                  <a:schemeClr val="dk1"/>
                </a:solidFill>
              </a:rPr>
              <a:t>Sidusus </a:t>
            </a:r>
          </a:p>
          <a:p>
            <a:pPr marL="622800" lvl="1" indent="-159250">
              <a:spcBef>
                <a:spcPts val="0"/>
              </a:spcBef>
              <a:buClr>
                <a:schemeClr val="accent1"/>
              </a:buClr>
              <a:buSzPts val="2500"/>
            </a:pPr>
            <a:r>
              <a:rPr lang="et-EE" sz="2000" i="0" dirty="0" smtClean="0">
                <a:solidFill>
                  <a:schemeClr val="dk1"/>
                </a:solidFill>
              </a:rPr>
              <a:t>kordused, sidendus, ajaline järgnevus, põhjus-tagajärg seos</a:t>
            </a:r>
          </a:p>
          <a:p>
            <a:pPr marL="165600" indent="-159250">
              <a:spcBef>
                <a:spcPts val="0"/>
              </a:spcBef>
              <a:buClr>
                <a:schemeClr val="accent1"/>
              </a:buClr>
              <a:buSzPts val="2500"/>
            </a:pPr>
            <a:r>
              <a:rPr lang="et-EE" sz="2900" b="1" i="0" dirty="0" err="1" smtClean="0">
                <a:solidFill>
                  <a:schemeClr val="dk1"/>
                </a:solidFill>
              </a:rPr>
              <a:t>Intertekstuaalsus</a:t>
            </a:r>
            <a:endParaRPr lang="et-EE" sz="2900" b="1" i="0" dirty="0" smtClean="0">
              <a:solidFill>
                <a:schemeClr val="dk1"/>
              </a:solidFill>
            </a:endParaRPr>
          </a:p>
          <a:p>
            <a:pPr marL="622800" lvl="1" indent="-159250">
              <a:spcBef>
                <a:spcPts val="0"/>
              </a:spcBef>
              <a:buClr>
                <a:schemeClr val="accent1"/>
              </a:buClr>
              <a:buSzPts val="2500"/>
            </a:pPr>
            <a:r>
              <a:rPr lang="et-EE" sz="2100" i="0" dirty="0" smtClean="0">
                <a:solidFill>
                  <a:schemeClr val="dk1"/>
                </a:solidFill>
              </a:rPr>
              <a:t>Otsekõne</a:t>
            </a:r>
            <a:endParaRPr sz="2100" i="0" dirty="0"/>
          </a:p>
          <a:p>
            <a:pPr marL="165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i="0" dirty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600"/>
              <a:buNone/>
            </a:pPr>
            <a:r>
              <a:rPr lang="et-EE" sz="2500" i="0" dirty="0"/>
              <a:t> </a:t>
            </a:r>
            <a:endParaRPr sz="2500" i="0" dirty="0"/>
          </a:p>
        </p:txBody>
      </p:sp>
    </p:spTree>
    <p:extLst>
      <p:ext uri="{BB962C8B-B14F-4D97-AF65-F5344CB8AC3E}">
        <p14:creationId xmlns:p14="http://schemas.microsoft.com/office/powerpoint/2010/main" val="216804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2511976"/>
              </p:ext>
            </p:extLst>
          </p:nvPr>
        </p:nvGraphicFramePr>
        <p:xfrm>
          <a:off x="318407" y="256775"/>
          <a:ext cx="8401050" cy="6584220"/>
        </p:xfrm>
        <a:graphic>
          <a:graphicData uri="http://schemas.openxmlformats.org/drawingml/2006/table">
            <a:tbl>
              <a:tblPr firstRow="1" firstCol="1" bandRow="1"/>
              <a:tblGrid>
                <a:gridCol w="2386130">
                  <a:extLst>
                    <a:ext uri="{9D8B030D-6E8A-4147-A177-3AD203B41FA5}">
                      <a16:colId xmlns:a16="http://schemas.microsoft.com/office/drawing/2014/main" val="2781113719"/>
                    </a:ext>
                  </a:extLst>
                </a:gridCol>
                <a:gridCol w="6014920">
                  <a:extLst>
                    <a:ext uri="{9D8B030D-6E8A-4147-A177-3AD203B41FA5}">
                      <a16:colId xmlns:a16="http://schemas.microsoft.com/office/drawing/2014/main" val="2222232764"/>
                    </a:ext>
                  </a:extLst>
                </a:gridCol>
              </a:tblGrid>
              <a:tr h="1997325"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et-EE" sz="1800" cap="small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komplikatsioon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et-EE" sz="1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olustik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et-EE" sz="1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käivitav sündmus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et-EE" sz="1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et-EE" sz="1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et-EE" sz="1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probleem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et-EE" sz="1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et-EE" sz="1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tegutsemine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et-EE" sz="1800" cap="small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831" marR="48831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endParaRPr lang="et-EE" sz="1800" u="none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fi-FI" sz="1800" u="sng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Lasu</a:t>
                      </a:r>
                      <a:r>
                        <a:rPr lang="fi-FI" sz="1800" u="sng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i-FI" sz="1800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müra</a:t>
                      </a:r>
                      <a:r>
                        <a:rPr lang="fi-FI" sz="1800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i-FI" sz="1800" b="1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kurdistas</a:t>
                      </a:r>
                      <a:r>
                        <a:rPr lang="fi-FI" sz="1800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i-FI" sz="1800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Massoni</a:t>
                      </a:r>
                      <a:r>
                        <a:rPr lang="fi-FI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i-FI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minutiks</a:t>
                      </a:r>
                      <a:r>
                        <a:rPr lang="fi-FI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fi-FI" sz="1800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suitsupilved</a:t>
                      </a:r>
                      <a:r>
                        <a:rPr lang="fi-FI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i-FI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panid</a:t>
                      </a:r>
                      <a:r>
                        <a:rPr lang="fi-FI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i-FI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läkastama</a:t>
                      </a:r>
                      <a:r>
                        <a:rPr lang="fi-FI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</a:t>
                      </a:r>
                      <a:r>
                        <a:rPr lang="fi-FI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Kui</a:t>
                      </a:r>
                      <a:r>
                        <a:rPr lang="fi-FI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i-FI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suits</a:t>
                      </a:r>
                      <a:r>
                        <a:rPr lang="fi-FI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i-FI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hajus</a:t>
                      </a:r>
                      <a:r>
                        <a:rPr lang="fi-FI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fi-FI" sz="1800" b="1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olid</a:t>
                      </a:r>
                      <a:r>
                        <a:rPr lang="fi-FI" sz="1800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i-FI" sz="1800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rotid</a:t>
                      </a:r>
                      <a:r>
                        <a:rPr lang="fi-FI" sz="1800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i-FI" sz="1800" b="1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kadunud</a:t>
                      </a:r>
                      <a:r>
                        <a:rPr lang="fi-FI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</a:t>
                      </a:r>
                      <a:r>
                        <a:rPr lang="fi-FI" sz="1800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Kalmistuvaht</a:t>
                      </a:r>
                      <a:r>
                        <a:rPr lang="fi-FI" sz="1800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i-FI" sz="1800" b="1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surus</a:t>
                      </a:r>
                      <a:r>
                        <a:rPr lang="fi-FI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i-FI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revolvri</a:t>
                      </a:r>
                      <a:r>
                        <a:rPr lang="fi-FI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i-FI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tagasi</a:t>
                      </a:r>
                      <a:r>
                        <a:rPr lang="fi-FI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i-FI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taskusse</a:t>
                      </a:r>
                      <a:r>
                        <a:rPr lang="fi-FI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ja </a:t>
                      </a:r>
                      <a:r>
                        <a:rPr lang="fi-FI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roomas</a:t>
                      </a:r>
                      <a:r>
                        <a:rPr lang="fi-FI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i-FI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kiirelt</a:t>
                      </a:r>
                      <a:r>
                        <a:rPr lang="fi-FI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i-FI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mööda</a:t>
                      </a:r>
                      <a:r>
                        <a:rPr lang="fi-FI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tunnelit. </a:t>
                      </a:r>
                      <a:r>
                        <a:rPr lang="fi-FI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Kuid</a:t>
                      </a:r>
                      <a:r>
                        <a:rPr lang="fi-FI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i-FI" sz="1800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elukad</a:t>
                      </a:r>
                      <a:r>
                        <a:rPr lang="fi-FI" sz="1800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i-FI" sz="1800" b="1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jõudsid</a:t>
                      </a:r>
                      <a:r>
                        <a:rPr lang="fi-FI" sz="1800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i-FI" sz="1800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talle</a:t>
                      </a:r>
                      <a:r>
                        <a:rPr lang="fi-FI" sz="1800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i-FI" sz="1800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järele</a:t>
                      </a:r>
                      <a:r>
                        <a:rPr lang="fi-FI" sz="1800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i-FI" sz="1800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ning</a:t>
                      </a:r>
                      <a:r>
                        <a:rPr lang="fi-FI" sz="1800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i-FI" sz="1800" b="1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tormasid</a:t>
                      </a:r>
                      <a:r>
                        <a:rPr lang="fi-FI" sz="1800" b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i-FI" sz="1800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taas </a:t>
                      </a:r>
                      <a:r>
                        <a:rPr lang="fi-FI" sz="1800" b="1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kallale</a:t>
                      </a:r>
                      <a:r>
                        <a:rPr lang="fi-FI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</a:t>
                      </a:r>
                      <a:r>
                        <a:rPr lang="et-EE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Hulk elajaid </a:t>
                      </a:r>
                      <a:r>
                        <a:rPr lang="et-EE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viskus </a:t>
                      </a:r>
                      <a:r>
                        <a:rPr lang="et-EE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üheaegselt ta jalgadele, </a:t>
                      </a:r>
                      <a:r>
                        <a:rPr lang="et-EE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hammustades </a:t>
                      </a:r>
                      <a:r>
                        <a:rPr lang="et-EE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ja </a:t>
                      </a:r>
                      <a:r>
                        <a:rPr lang="et-EE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kriisates</a:t>
                      </a:r>
                      <a:r>
                        <a:rPr lang="et-EE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</a:t>
                      </a:r>
                      <a:r>
                        <a:rPr lang="et-EE" sz="1800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Masson</a:t>
                      </a:r>
                      <a:r>
                        <a:rPr lang="et-EE" sz="1800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t-EE" sz="1800" b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karjatas</a:t>
                      </a:r>
                      <a:r>
                        <a:rPr lang="et-EE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õudusest ning </a:t>
                      </a:r>
                      <a:r>
                        <a:rPr lang="et-EE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haaranud </a:t>
                      </a:r>
                      <a:r>
                        <a:rPr lang="et-EE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revolvri, </a:t>
                      </a:r>
                      <a:r>
                        <a:rPr lang="et-EE" sz="1800" b="1" u="non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tulistas</a:t>
                      </a:r>
                      <a:r>
                        <a:rPr lang="et-EE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sihtimata – õnneks </a:t>
                      </a:r>
                      <a:r>
                        <a:rPr lang="et-EE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ei lasknud </a:t>
                      </a:r>
                      <a:r>
                        <a:rPr lang="et-EE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ta oma jalakandu läbi... 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et-EE" sz="1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831" marR="48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2613331"/>
                  </a:ext>
                </a:extLst>
              </a:tr>
              <a:tr h="1234710"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et-EE" sz="1800" cap="small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reaktsioon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et-EE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otsene tagajärg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et-EE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tegelase reaktsioon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et-EE" sz="1800" cap="small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831" marR="48831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et-EE" sz="1800" cap="small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t-EE" sz="1800" cap="none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et-EE" sz="1800" u="sng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Seekord </a:t>
                      </a:r>
                      <a:r>
                        <a:rPr lang="et-EE" sz="1800" b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ei taganenud </a:t>
                      </a:r>
                      <a:r>
                        <a:rPr lang="et-EE" sz="1800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rotid</a:t>
                      </a:r>
                      <a:r>
                        <a:rPr lang="et-EE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kuigi kaugele, kuid </a:t>
                      </a:r>
                      <a:r>
                        <a:rPr lang="et-EE" sz="1800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Masson</a:t>
                      </a:r>
                      <a:r>
                        <a:rPr lang="et-EE" sz="1800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t-EE" sz="1800" b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pürgis </a:t>
                      </a:r>
                      <a:r>
                        <a:rPr lang="et-EE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täiel võhmal edasi, </a:t>
                      </a:r>
                      <a:r>
                        <a:rPr lang="et-EE" sz="1800" b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hoides</a:t>
                      </a:r>
                      <a:r>
                        <a:rPr lang="et-EE" sz="1800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relva</a:t>
                      </a:r>
                      <a:r>
                        <a:rPr lang="et-EE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kallaletungi puhuks valmis.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831" marR="48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0011932"/>
                  </a:ext>
                </a:extLst>
              </a:tr>
              <a:tr h="1089450"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et-EE" sz="1800" cap="small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komplikatsioon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et-EE" sz="1800" cap="small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et-EE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probleem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et-EE" sz="1800" cap="small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831" marR="48831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et-EE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fi-FI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Krabinat</a:t>
                      </a:r>
                      <a:r>
                        <a:rPr lang="fi-FI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i-FI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kuuldes</a:t>
                      </a:r>
                      <a:r>
                        <a:rPr lang="fi-FI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i-FI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suunas</a:t>
                      </a:r>
                      <a:r>
                        <a:rPr lang="fi-FI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i-FI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ta</a:t>
                      </a:r>
                      <a:r>
                        <a:rPr lang="fi-FI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i-FI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pimedust</a:t>
                      </a:r>
                      <a:r>
                        <a:rPr lang="fi-FI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i-FI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lõikava</a:t>
                      </a:r>
                      <a:r>
                        <a:rPr lang="fi-FI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i-FI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valguskiire</a:t>
                      </a:r>
                      <a:r>
                        <a:rPr lang="fi-FI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i-FI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tahapoole</a:t>
                      </a:r>
                      <a:r>
                        <a:rPr lang="fi-FI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ja </a:t>
                      </a:r>
                      <a:r>
                        <a:rPr lang="fi-FI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nägi</a:t>
                      </a:r>
                      <a:r>
                        <a:rPr lang="fi-FI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et </a:t>
                      </a:r>
                      <a:r>
                        <a:rPr lang="fi-FI" sz="1800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tohutu</a:t>
                      </a:r>
                      <a:r>
                        <a:rPr lang="fi-FI" sz="1800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i-FI" sz="1800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suur</a:t>
                      </a:r>
                      <a:r>
                        <a:rPr lang="fi-FI" sz="1800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i-FI" sz="1800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hall</a:t>
                      </a:r>
                      <a:r>
                        <a:rPr lang="fi-FI" sz="1800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i-FI" sz="1800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rott</a:t>
                      </a:r>
                      <a:r>
                        <a:rPr lang="fi-FI" sz="1800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i-FI" sz="1800" b="1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jälgis</a:t>
                      </a:r>
                      <a:r>
                        <a:rPr lang="fi-FI" sz="1800" b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i-FI" sz="1800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teda</a:t>
                      </a:r>
                      <a:r>
                        <a:rPr lang="fi-FI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i-FI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tardunult</a:t>
                      </a:r>
                      <a:r>
                        <a:rPr lang="fi-FI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</a:t>
                      </a:r>
                      <a:r>
                        <a:rPr lang="fi-FI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Roti</a:t>
                      </a:r>
                      <a:r>
                        <a:rPr lang="fi-FI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i-FI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pikad</a:t>
                      </a:r>
                      <a:r>
                        <a:rPr lang="fi-FI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fi-FI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torkivad</a:t>
                      </a:r>
                      <a:r>
                        <a:rPr lang="fi-FI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i-FI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vurrud</a:t>
                      </a:r>
                      <a:r>
                        <a:rPr lang="fi-FI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i-FI" sz="1800" b="1" u="none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tõmblesid</a:t>
                      </a:r>
                      <a:r>
                        <a:rPr lang="fi-FI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fi-FI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soomuseline</a:t>
                      </a:r>
                      <a:r>
                        <a:rPr lang="fi-FI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paljas </a:t>
                      </a:r>
                      <a:r>
                        <a:rPr lang="fi-FI" sz="1800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saba</a:t>
                      </a:r>
                      <a:r>
                        <a:rPr lang="fi-FI" sz="1800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i-FI" sz="1800" b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liikus </a:t>
                      </a:r>
                      <a:r>
                        <a:rPr lang="fi-FI" sz="1800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aeglaselt</a:t>
                      </a:r>
                      <a:r>
                        <a:rPr lang="fi-FI" sz="1800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i-FI" sz="1800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küljelt</a:t>
                      </a:r>
                      <a:r>
                        <a:rPr lang="fi-FI" sz="1800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i-FI" sz="1800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küljele</a:t>
                      </a:r>
                      <a:r>
                        <a:rPr lang="fi-FI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831" marR="48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1222955"/>
                  </a:ext>
                </a:extLst>
              </a:tr>
              <a:tr h="1234710"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et-EE" sz="1800" cap="small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reaktsioon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et-EE" sz="1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tegelase reaktsioon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et-EE" sz="1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otsene </a:t>
                      </a:r>
                      <a:r>
                        <a:rPr lang="et-EE" sz="1800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tagajärg</a:t>
                      </a:r>
                      <a:endParaRPr lang="et-EE" sz="18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831" marR="48831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et-EE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et-EE" sz="1800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Masson</a:t>
                      </a:r>
                      <a:r>
                        <a:rPr lang="et-EE" sz="1800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t-EE" sz="1800" b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röögatas</a:t>
                      </a:r>
                      <a:r>
                        <a:rPr lang="et-EE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et-EE" sz="1800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Loom </a:t>
                      </a:r>
                      <a:r>
                        <a:rPr lang="et-EE" sz="1800" b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taganes</a:t>
                      </a:r>
                      <a:r>
                        <a:rPr lang="et-EE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r>
                        <a:rPr lang="et-EE" sz="1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et-EE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831" marR="48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7851444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636001" y="1845733"/>
            <a:ext cx="400110" cy="181588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t-EE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Vaht 2022</a:t>
            </a:r>
            <a:endParaRPr lang="en-US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69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57200" y="457201"/>
            <a:ext cx="8223250" cy="5132040"/>
          </a:xfrm>
        </p:spPr>
        <p:txBody>
          <a:bodyPr/>
          <a:lstStyle/>
          <a:p>
            <a:pPr marL="63500" indent="0">
              <a:buNone/>
            </a:pPr>
            <a:r>
              <a:rPr lang="en-US" sz="2800" i="0" dirty="0" err="1"/>
              <a:t>Ukse</a:t>
            </a:r>
            <a:r>
              <a:rPr lang="en-US" sz="2800" i="0" dirty="0"/>
              <a:t> </a:t>
            </a:r>
            <a:r>
              <a:rPr lang="en-US" sz="2800" i="0" dirty="0" err="1"/>
              <a:t>krigin</a:t>
            </a:r>
            <a:r>
              <a:rPr lang="en-US" sz="2800" i="0" dirty="0"/>
              <a:t> </a:t>
            </a:r>
            <a:r>
              <a:rPr lang="en-US" sz="2800" i="0" dirty="0" err="1"/>
              <a:t>peatas</a:t>
            </a:r>
            <a:r>
              <a:rPr lang="en-US" sz="2800" i="0" dirty="0"/>
              <a:t> </a:t>
            </a:r>
            <a:r>
              <a:rPr lang="en-US" sz="2800" i="0" dirty="0" err="1"/>
              <a:t>vanaema</a:t>
            </a:r>
            <a:r>
              <a:rPr lang="en-US" sz="2800" i="0" dirty="0"/>
              <a:t> </a:t>
            </a:r>
            <a:r>
              <a:rPr lang="en-US" sz="2800" i="0" dirty="0" err="1"/>
              <a:t>sekundiks</a:t>
            </a:r>
            <a:r>
              <a:rPr lang="en-US" sz="2800" i="0" dirty="0"/>
              <a:t>, </a:t>
            </a:r>
            <a:r>
              <a:rPr lang="en-US" sz="2800" i="0" dirty="0" err="1"/>
              <a:t>põrandal</a:t>
            </a:r>
            <a:r>
              <a:rPr lang="en-US" sz="2800" i="0" dirty="0"/>
              <a:t> </a:t>
            </a:r>
            <a:r>
              <a:rPr lang="en-US" sz="2800" i="0" dirty="0" err="1"/>
              <a:t>veerev</a:t>
            </a:r>
            <a:r>
              <a:rPr lang="en-US" sz="2800" i="0" dirty="0"/>
              <a:t> </a:t>
            </a:r>
            <a:r>
              <a:rPr lang="en-US" sz="2800" i="0" dirty="0" err="1"/>
              <a:t>tolm</a:t>
            </a:r>
            <a:r>
              <a:rPr lang="en-US" sz="2800" i="0" dirty="0"/>
              <a:t> </a:t>
            </a:r>
            <a:r>
              <a:rPr lang="en-US" sz="2800" i="0" dirty="0" err="1"/>
              <a:t>pani</a:t>
            </a:r>
            <a:r>
              <a:rPr lang="en-US" sz="2800" i="0" dirty="0"/>
              <a:t> </a:t>
            </a:r>
            <a:r>
              <a:rPr lang="en-US" sz="2800" i="0" dirty="0" err="1"/>
              <a:t>aevastama</a:t>
            </a:r>
            <a:r>
              <a:rPr lang="en-US" sz="2800" i="0" dirty="0"/>
              <a:t>. </a:t>
            </a:r>
            <a:r>
              <a:rPr lang="en-US" sz="2800" i="0" dirty="0" err="1"/>
              <a:t>Kui</a:t>
            </a:r>
            <a:r>
              <a:rPr lang="en-US" sz="2800" i="0" dirty="0"/>
              <a:t> </a:t>
            </a:r>
            <a:r>
              <a:rPr lang="en-US" sz="2800" i="0" dirty="0" err="1"/>
              <a:t>tolm</a:t>
            </a:r>
            <a:r>
              <a:rPr lang="en-US" sz="2800" i="0" dirty="0"/>
              <a:t> </a:t>
            </a:r>
            <a:r>
              <a:rPr lang="en-US" sz="2800" i="0" dirty="0" err="1"/>
              <a:t>hajus</a:t>
            </a:r>
            <a:r>
              <a:rPr lang="en-US" sz="2800" i="0" dirty="0"/>
              <a:t> </a:t>
            </a:r>
            <a:r>
              <a:rPr lang="en-US" sz="2800" i="0" dirty="0" err="1"/>
              <a:t>olid</a:t>
            </a:r>
            <a:r>
              <a:rPr lang="en-US" sz="2800" i="0" dirty="0"/>
              <a:t> </a:t>
            </a:r>
            <a:r>
              <a:rPr lang="en-US" sz="2800" i="0" dirty="0" err="1"/>
              <a:t>hiired</a:t>
            </a:r>
            <a:r>
              <a:rPr lang="en-US" sz="2800" i="0" dirty="0"/>
              <a:t> </a:t>
            </a:r>
            <a:r>
              <a:rPr lang="en-US" sz="2800" i="0" dirty="0" err="1"/>
              <a:t>tagasi</a:t>
            </a:r>
            <a:r>
              <a:rPr lang="en-US" sz="2800" i="0" dirty="0"/>
              <a:t>. </a:t>
            </a:r>
            <a:r>
              <a:rPr lang="en-US" sz="2800" i="0" dirty="0" err="1"/>
              <a:t>Vanaema</a:t>
            </a:r>
            <a:r>
              <a:rPr lang="en-US" sz="2800" i="0" dirty="0"/>
              <a:t> </a:t>
            </a:r>
            <a:r>
              <a:rPr lang="en-US" sz="2800" i="0" dirty="0" err="1"/>
              <a:t>haaras</a:t>
            </a:r>
            <a:r>
              <a:rPr lang="en-US" sz="2800" i="0" dirty="0"/>
              <a:t> </a:t>
            </a:r>
            <a:r>
              <a:rPr lang="en-US" sz="2800" i="0" dirty="0" err="1"/>
              <a:t>taskust</a:t>
            </a:r>
            <a:r>
              <a:rPr lang="en-US" sz="2800" i="0" dirty="0"/>
              <a:t> </a:t>
            </a:r>
            <a:r>
              <a:rPr lang="en-US" sz="2800" i="0" dirty="0" err="1"/>
              <a:t>taignarulli</a:t>
            </a:r>
            <a:r>
              <a:rPr lang="en-US" sz="2800" i="0" dirty="0"/>
              <a:t> </a:t>
            </a:r>
            <a:r>
              <a:rPr lang="en-US" sz="2800" i="0" dirty="0" err="1"/>
              <a:t>mis</a:t>
            </a:r>
            <a:r>
              <a:rPr lang="en-US" sz="2800" i="0" dirty="0"/>
              <a:t> </a:t>
            </a:r>
            <a:r>
              <a:rPr lang="en-US" sz="2800" i="0" dirty="0" err="1"/>
              <a:t>tal</a:t>
            </a:r>
            <a:r>
              <a:rPr lang="en-US" sz="2800" i="0" dirty="0"/>
              <a:t> </a:t>
            </a:r>
            <a:r>
              <a:rPr lang="en-US" sz="2800" i="0" dirty="0" err="1"/>
              <a:t>parajasti</a:t>
            </a:r>
            <a:r>
              <a:rPr lang="en-US" sz="2800" i="0" dirty="0"/>
              <a:t> </a:t>
            </a:r>
            <a:r>
              <a:rPr lang="en-US" sz="2800" i="0" dirty="0" err="1"/>
              <a:t>taskusse</a:t>
            </a:r>
            <a:r>
              <a:rPr lang="en-US" sz="2800" i="0" dirty="0"/>
              <a:t> </a:t>
            </a:r>
            <a:r>
              <a:rPr lang="en-US" sz="2800" i="0" dirty="0" err="1"/>
              <a:t>oli</a:t>
            </a:r>
            <a:r>
              <a:rPr lang="en-US" sz="2800" i="0" dirty="0"/>
              <a:t> </a:t>
            </a:r>
            <a:r>
              <a:rPr lang="en-US" sz="2800" i="0" dirty="0" err="1"/>
              <a:t>jäänud</a:t>
            </a:r>
            <a:r>
              <a:rPr lang="en-US" sz="2800" i="0" dirty="0" smtClean="0"/>
              <a:t>.</a:t>
            </a:r>
            <a:endParaRPr lang="en-US" sz="2800" i="0" dirty="0"/>
          </a:p>
          <a:p>
            <a:pPr marL="63500" indent="0">
              <a:buNone/>
            </a:pPr>
            <a:r>
              <a:rPr lang="en-US" sz="2800" i="0" dirty="0" err="1"/>
              <a:t>Kui</a:t>
            </a:r>
            <a:r>
              <a:rPr lang="en-US" sz="2800" i="0" dirty="0"/>
              <a:t> ta </a:t>
            </a:r>
            <a:r>
              <a:rPr lang="en-US" sz="2800" i="0" dirty="0" err="1"/>
              <a:t>elutuppa</a:t>
            </a:r>
            <a:r>
              <a:rPr lang="en-US" sz="2800" i="0" dirty="0"/>
              <a:t> </a:t>
            </a:r>
            <a:r>
              <a:rPr lang="en-US" sz="2800" i="0" dirty="0" err="1"/>
              <a:t>tagasi</a:t>
            </a:r>
            <a:r>
              <a:rPr lang="en-US" sz="2800" i="0" dirty="0"/>
              <a:t> </a:t>
            </a:r>
            <a:r>
              <a:rPr lang="en-US" sz="2800" i="0" dirty="0" err="1"/>
              <a:t>jõudis</a:t>
            </a:r>
            <a:r>
              <a:rPr lang="en-US" sz="2800" i="0" dirty="0"/>
              <a:t> </a:t>
            </a:r>
            <a:r>
              <a:rPr lang="en-US" sz="2800" i="0" dirty="0" err="1"/>
              <a:t>ronisid</a:t>
            </a:r>
            <a:r>
              <a:rPr lang="en-US" sz="2800" i="0" dirty="0"/>
              <a:t> </a:t>
            </a:r>
            <a:r>
              <a:rPr lang="en-US" sz="2800" i="0" dirty="0" err="1"/>
              <a:t>kümned</a:t>
            </a:r>
            <a:r>
              <a:rPr lang="en-US" sz="2800" i="0" dirty="0"/>
              <a:t> </a:t>
            </a:r>
            <a:r>
              <a:rPr lang="en-US" sz="2800" i="0" dirty="0" err="1"/>
              <a:t>elukad</a:t>
            </a:r>
            <a:r>
              <a:rPr lang="en-US" sz="2800" i="0" dirty="0"/>
              <a:t> </a:t>
            </a:r>
            <a:r>
              <a:rPr lang="en-US" sz="2800" i="0" dirty="0" err="1"/>
              <a:t>üle</a:t>
            </a:r>
            <a:r>
              <a:rPr lang="en-US" sz="2800" i="0" dirty="0"/>
              <a:t> ta </a:t>
            </a:r>
            <a:r>
              <a:rPr lang="en-US" sz="2800" i="0" dirty="0" err="1"/>
              <a:t>keha</a:t>
            </a:r>
            <a:r>
              <a:rPr lang="en-US" sz="2800" i="0" dirty="0"/>
              <a:t>. </a:t>
            </a:r>
            <a:r>
              <a:rPr lang="en-US" sz="2800" i="0" dirty="0" err="1"/>
              <a:t>Vanaema</a:t>
            </a:r>
            <a:r>
              <a:rPr lang="en-US" sz="2800" i="0" dirty="0"/>
              <a:t> </a:t>
            </a:r>
            <a:r>
              <a:rPr lang="en-US" sz="2800" i="0" dirty="0" err="1"/>
              <a:t>lõi</a:t>
            </a:r>
            <a:r>
              <a:rPr lang="en-US" sz="2800" i="0" dirty="0"/>
              <a:t> </a:t>
            </a:r>
            <a:r>
              <a:rPr lang="en-US" sz="2800" i="0" dirty="0" err="1"/>
              <a:t>taignarulliga</a:t>
            </a:r>
            <a:r>
              <a:rPr lang="en-US" sz="2800" i="0" dirty="0"/>
              <a:t> </a:t>
            </a:r>
            <a:r>
              <a:rPr lang="en-US" sz="2800" i="0" dirty="0" err="1"/>
              <a:t>mõtlematult</a:t>
            </a:r>
            <a:r>
              <a:rPr lang="en-US" sz="2800" i="0" dirty="0"/>
              <a:t>. </a:t>
            </a:r>
            <a:r>
              <a:rPr lang="en-US" sz="2800" i="0" dirty="0" err="1" smtClean="0"/>
              <a:t>Seekord</a:t>
            </a:r>
            <a:r>
              <a:rPr lang="en-US" sz="2800" i="0" dirty="0" smtClean="0"/>
              <a:t> </a:t>
            </a:r>
            <a:r>
              <a:rPr lang="en-US" sz="2800" i="0" dirty="0" err="1"/>
              <a:t>ei</a:t>
            </a:r>
            <a:r>
              <a:rPr lang="en-US" sz="2800" i="0" dirty="0"/>
              <a:t> </a:t>
            </a:r>
            <a:r>
              <a:rPr lang="en-US" sz="2800" i="0" dirty="0" err="1"/>
              <a:t>läinud</a:t>
            </a:r>
            <a:r>
              <a:rPr lang="en-US" sz="2800" i="0" dirty="0"/>
              <a:t> </a:t>
            </a:r>
            <a:r>
              <a:rPr lang="en-US" sz="2800" i="0" dirty="0" err="1"/>
              <a:t>hiired</a:t>
            </a:r>
            <a:r>
              <a:rPr lang="en-US" sz="2800" i="0" dirty="0"/>
              <a:t> </a:t>
            </a:r>
            <a:r>
              <a:rPr lang="en-US" sz="2800" i="0" dirty="0" err="1"/>
              <a:t>väga</a:t>
            </a:r>
            <a:r>
              <a:rPr lang="en-US" sz="2800" i="0" dirty="0"/>
              <a:t> </a:t>
            </a:r>
            <a:r>
              <a:rPr lang="en-US" sz="2800" i="0" dirty="0" err="1"/>
              <a:t>kaugele</a:t>
            </a:r>
            <a:r>
              <a:rPr lang="en-US" sz="2800" i="0" dirty="0"/>
              <a:t> </a:t>
            </a:r>
            <a:r>
              <a:rPr lang="en-US" sz="2800" i="0" dirty="0" err="1"/>
              <a:t>aga</a:t>
            </a:r>
            <a:r>
              <a:rPr lang="en-US" sz="2800" i="0" dirty="0"/>
              <a:t> </a:t>
            </a:r>
            <a:r>
              <a:rPr lang="en-US" sz="2800" i="0" dirty="0" err="1"/>
              <a:t>vanaema</a:t>
            </a:r>
            <a:r>
              <a:rPr lang="en-US" sz="2800" i="0" dirty="0"/>
              <a:t> </a:t>
            </a:r>
            <a:r>
              <a:rPr lang="en-US" sz="2800" i="0" dirty="0" err="1"/>
              <a:t>püüdis</a:t>
            </a:r>
            <a:r>
              <a:rPr lang="en-US" sz="2800" i="0" dirty="0"/>
              <a:t> </a:t>
            </a:r>
            <a:r>
              <a:rPr lang="en-US" sz="2800" i="0" dirty="0" err="1"/>
              <a:t>joosta</a:t>
            </a:r>
            <a:r>
              <a:rPr lang="en-US" sz="2800" i="0" dirty="0"/>
              <a:t> </a:t>
            </a:r>
            <a:r>
              <a:rPr lang="en-US" sz="2800" i="0" dirty="0" err="1"/>
              <a:t>nii</a:t>
            </a:r>
            <a:r>
              <a:rPr lang="en-US" sz="2800" i="0" dirty="0"/>
              <a:t> </a:t>
            </a:r>
            <a:r>
              <a:rPr lang="en-US" sz="2800" i="0" dirty="0" err="1"/>
              <a:t>kaugele</a:t>
            </a:r>
            <a:r>
              <a:rPr lang="en-US" sz="2800" i="0" dirty="0"/>
              <a:t> </a:t>
            </a:r>
            <a:r>
              <a:rPr lang="en-US" sz="2800" i="0" dirty="0" err="1"/>
              <a:t>kui</a:t>
            </a:r>
            <a:r>
              <a:rPr lang="en-US" sz="2800" i="0" dirty="0"/>
              <a:t> </a:t>
            </a:r>
            <a:r>
              <a:rPr lang="en-US" sz="2800" i="0" dirty="0" err="1"/>
              <a:t>võimalik</a:t>
            </a:r>
            <a:r>
              <a:rPr lang="en-US" sz="2800" i="0" dirty="0" smtClean="0"/>
              <a:t>.</a:t>
            </a:r>
            <a:endParaRPr lang="en-US" sz="2800" i="0" dirty="0"/>
          </a:p>
          <a:p>
            <a:pPr marL="63500" indent="0">
              <a:buNone/>
            </a:pPr>
            <a:r>
              <a:rPr lang="en-US" sz="2800" i="0" dirty="0" err="1" smtClean="0"/>
              <a:t>Hiired</a:t>
            </a:r>
            <a:r>
              <a:rPr lang="en-US" sz="2800" i="0" dirty="0" smtClean="0"/>
              <a:t> </a:t>
            </a:r>
            <a:r>
              <a:rPr lang="en-US" sz="2800" i="0" dirty="0" err="1"/>
              <a:t>aga</a:t>
            </a:r>
            <a:r>
              <a:rPr lang="en-US" sz="2800" i="0" dirty="0"/>
              <a:t> </a:t>
            </a:r>
            <a:r>
              <a:rPr lang="en-US" sz="2800" i="0" dirty="0" err="1"/>
              <a:t>jõudsid</a:t>
            </a:r>
            <a:r>
              <a:rPr lang="en-US" sz="2800" i="0" dirty="0"/>
              <a:t> </a:t>
            </a:r>
            <a:r>
              <a:rPr lang="en-US" sz="2800" i="0" dirty="0" err="1"/>
              <a:t>naisele</a:t>
            </a:r>
            <a:r>
              <a:rPr lang="en-US" sz="2800" i="0" dirty="0"/>
              <a:t> </a:t>
            </a:r>
            <a:r>
              <a:rPr lang="en-US" sz="2800" i="0" dirty="0" err="1"/>
              <a:t>järgi</a:t>
            </a:r>
            <a:r>
              <a:rPr lang="en-US" sz="2800" i="0" dirty="0"/>
              <a:t> </a:t>
            </a:r>
            <a:r>
              <a:rPr lang="en-US" sz="2800" i="0" dirty="0" err="1"/>
              <a:t>ning</a:t>
            </a:r>
            <a:r>
              <a:rPr lang="en-US" sz="2800" i="0" dirty="0"/>
              <a:t> </a:t>
            </a:r>
            <a:r>
              <a:rPr lang="en-US" sz="2800" i="0" dirty="0" err="1"/>
              <a:t>kargasid</a:t>
            </a:r>
            <a:r>
              <a:rPr lang="en-US" sz="2800" i="0" dirty="0"/>
              <a:t> </a:t>
            </a:r>
            <a:r>
              <a:rPr lang="en-US" sz="2800" i="0" dirty="0" err="1"/>
              <a:t>uuesti</a:t>
            </a:r>
            <a:r>
              <a:rPr lang="en-US" sz="2800" i="0" dirty="0"/>
              <a:t> </a:t>
            </a:r>
            <a:r>
              <a:rPr lang="en-US" sz="2800" i="0" dirty="0" err="1"/>
              <a:t>peale</a:t>
            </a:r>
            <a:r>
              <a:rPr lang="en-US" sz="2800" i="0" dirty="0"/>
              <a:t>. </a:t>
            </a:r>
            <a:r>
              <a:rPr lang="en-US" sz="2800" i="0" dirty="0" err="1"/>
              <a:t>Vanaema</a:t>
            </a:r>
            <a:r>
              <a:rPr lang="en-US" sz="2800" i="0" dirty="0"/>
              <a:t> </a:t>
            </a:r>
            <a:r>
              <a:rPr lang="en-US" sz="2800" i="0" dirty="0" err="1"/>
              <a:t>põgenes</a:t>
            </a:r>
            <a:r>
              <a:rPr lang="en-US" sz="2800" i="0" dirty="0"/>
              <a:t> </a:t>
            </a:r>
            <a:r>
              <a:rPr lang="en-US" sz="2800" i="0" dirty="0" err="1"/>
              <a:t>keldrisse</a:t>
            </a:r>
            <a:r>
              <a:rPr lang="en-US" sz="2800" i="0" dirty="0"/>
              <a:t>. </a:t>
            </a:r>
            <a:r>
              <a:rPr lang="en-US" sz="2800" i="0" dirty="0" err="1"/>
              <a:t>Kui</a:t>
            </a:r>
            <a:r>
              <a:rPr lang="en-US" sz="2800" i="0" dirty="0"/>
              <a:t> ta </a:t>
            </a:r>
            <a:r>
              <a:rPr lang="en-US" sz="2800" i="0" dirty="0" err="1"/>
              <a:t>keldrisse</a:t>
            </a:r>
            <a:r>
              <a:rPr lang="en-US" sz="2800" i="0" dirty="0"/>
              <a:t> </a:t>
            </a:r>
            <a:r>
              <a:rPr lang="en-US" sz="2800" i="0" dirty="0" err="1"/>
              <a:t>jõudis</a:t>
            </a:r>
            <a:r>
              <a:rPr lang="en-US" sz="2800" i="0" dirty="0"/>
              <a:t> </a:t>
            </a:r>
            <a:r>
              <a:rPr lang="en-US" sz="2800" i="0" dirty="0" err="1"/>
              <a:t>nägi</a:t>
            </a:r>
            <a:r>
              <a:rPr lang="en-US" sz="2800" i="0" dirty="0"/>
              <a:t> ta </a:t>
            </a:r>
            <a:r>
              <a:rPr lang="en-US" sz="2800" i="0" dirty="0" err="1"/>
              <a:t>enda</a:t>
            </a:r>
            <a:r>
              <a:rPr lang="en-US" sz="2800" i="0" dirty="0"/>
              <a:t> </a:t>
            </a:r>
            <a:r>
              <a:rPr lang="en-US" sz="2800" i="0" dirty="0" err="1"/>
              <a:t>ees</a:t>
            </a:r>
            <a:r>
              <a:rPr lang="en-US" sz="2800" i="0" dirty="0"/>
              <a:t> </a:t>
            </a:r>
            <a:r>
              <a:rPr lang="en-US" sz="2800" i="0" dirty="0" err="1"/>
              <a:t>ühte</a:t>
            </a:r>
            <a:r>
              <a:rPr lang="en-US" sz="2800" i="0" dirty="0"/>
              <a:t> </a:t>
            </a:r>
            <a:r>
              <a:rPr lang="en-US" sz="2800" i="0" dirty="0" err="1"/>
              <a:t>suurt</a:t>
            </a:r>
            <a:r>
              <a:rPr lang="en-US" sz="2800" i="0" dirty="0"/>
              <a:t> </a:t>
            </a:r>
            <a:r>
              <a:rPr lang="en-US" sz="2800" i="0" dirty="0" err="1"/>
              <a:t>hiirt</a:t>
            </a:r>
            <a:r>
              <a:rPr lang="en-US" sz="2800" i="0" dirty="0"/>
              <a:t> </a:t>
            </a:r>
            <a:r>
              <a:rPr lang="en-US" sz="2800" i="0" dirty="0" err="1"/>
              <a:t>kes</a:t>
            </a:r>
            <a:r>
              <a:rPr lang="en-US" sz="2800" i="0" dirty="0"/>
              <a:t> </a:t>
            </a:r>
            <a:r>
              <a:rPr lang="en-US" sz="2800" i="0" dirty="0" err="1"/>
              <a:t>talle</a:t>
            </a:r>
            <a:r>
              <a:rPr lang="en-US" sz="2800" i="0" dirty="0"/>
              <a:t> </a:t>
            </a:r>
            <a:r>
              <a:rPr lang="en-US" sz="2800" i="0" dirty="0" err="1"/>
              <a:t>liikumatult</a:t>
            </a:r>
            <a:r>
              <a:rPr lang="en-US" sz="2800" i="0" dirty="0"/>
              <a:t> </a:t>
            </a:r>
            <a:r>
              <a:rPr lang="en-US" sz="2800" i="0" dirty="0" err="1"/>
              <a:t>otsa</a:t>
            </a:r>
            <a:r>
              <a:rPr lang="en-US" sz="2800" i="0" dirty="0"/>
              <a:t> </a:t>
            </a:r>
            <a:r>
              <a:rPr lang="en-US" sz="2800" i="0" dirty="0" err="1"/>
              <a:t>vaatas</a:t>
            </a:r>
            <a:r>
              <a:rPr lang="en-US" sz="2800" i="0" dirty="0"/>
              <a:t>. </a:t>
            </a:r>
            <a:r>
              <a:rPr lang="en-US" sz="2800" i="0" dirty="0" err="1"/>
              <a:t>Hiire</a:t>
            </a:r>
            <a:r>
              <a:rPr lang="en-US" sz="2800" i="0" dirty="0"/>
              <a:t> </a:t>
            </a:r>
            <a:r>
              <a:rPr lang="en-US" sz="2800" i="0" dirty="0" err="1"/>
              <a:t>saba</a:t>
            </a:r>
            <a:r>
              <a:rPr lang="en-US" sz="2800" i="0" dirty="0"/>
              <a:t> </a:t>
            </a:r>
            <a:r>
              <a:rPr lang="en-US" sz="2800" i="0" dirty="0" err="1"/>
              <a:t>värises</a:t>
            </a:r>
            <a:r>
              <a:rPr lang="en-US" sz="2800" i="0" dirty="0"/>
              <a:t> ja </a:t>
            </a:r>
            <a:r>
              <a:rPr lang="en-US" sz="2800" i="0" dirty="0" err="1"/>
              <a:t>kõrvad</a:t>
            </a:r>
            <a:r>
              <a:rPr lang="en-US" sz="2800" i="0" dirty="0"/>
              <a:t> </a:t>
            </a:r>
            <a:r>
              <a:rPr lang="en-US" sz="2800" i="0" dirty="0" err="1"/>
              <a:t>tõmblesid</a:t>
            </a:r>
            <a:r>
              <a:rPr lang="en-US" sz="2800" i="0" dirty="0"/>
              <a:t>.</a:t>
            </a:r>
          </a:p>
          <a:p>
            <a:pPr marL="63500" indent="0">
              <a:buNone/>
            </a:pPr>
            <a:r>
              <a:rPr lang="en-US" sz="2800" i="0" dirty="0" err="1" smtClean="0"/>
              <a:t>Vanaema</a:t>
            </a:r>
            <a:r>
              <a:rPr lang="en-US" sz="2800" i="0" dirty="0" smtClean="0"/>
              <a:t> </a:t>
            </a:r>
            <a:r>
              <a:rPr lang="en-US" sz="2800" i="0" dirty="0" err="1"/>
              <a:t>röögatas</a:t>
            </a:r>
            <a:r>
              <a:rPr lang="en-US" sz="2800" i="0" dirty="0"/>
              <a:t>, </a:t>
            </a:r>
            <a:r>
              <a:rPr lang="en-US" sz="2800" i="0" dirty="0" err="1"/>
              <a:t>hiir</a:t>
            </a:r>
            <a:r>
              <a:rPr lang="en-US" sz="2800" i="0" dirty="0"/>
              <a:t> </a:t>
            </a:r>
            <a:r>
              <a:rPr lang="en-US" sz="2800" i="0" dirty="0" err="1"/>
              <a:t>pani</a:t>
            </a:r>
            <a:r>
              <a:rPr lang="en-US" sz="2800" i="0" dirty="0"/>
              <a:t> </a:t>
            </a:r>
            <a:r>
              <a:rPr lang="en-US" sz="2800" i="0" dirty="0" err="1"/>
              <a:t>plehku</a:t>
            </a:r>
            <a:r>
              <a:rPr lang="en-US" sz="2800" i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4637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i="0" dirty="0" smtClean="0"/>
              <a:t>Arutlus </a:t>
            </a:r>
            <a:r>
              <a:rPr lang="et-EE" sz="3200" i="0" dirty="0" smtClean="0"/>
              <a:t>(</a:t>
            </a:r>
            <a:r>
              <a:rPr lang="et-EE" sz="3200" i="0" dirty="0" err="1" smtClean="0"/>
              <a:t>Rose</a:t>
            </a:r>
            <a:r>
              <a:rPr lang="et-EE" sz="3200" i="0" dirty="0" smtClean="0"/>
              <a:t> 2013)</a:t>
            </a:r>
            <a:endParaRPr lang="en-US" i="0" dirty="0"/>
          </a:p>
        </p:txBody>
      </p:sp>
      <p:graphicFrame>
        <p:nvGraphicFramePr>
          <p:cNvPr id="10" name="Tabel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1293437"/>
              </p:ext>
            </p:extLst>
          </p:nvPr>
        </p:nvGraphicFramePr>
        <p:xfrm>
          <a:off x="538843" y="1477737"/>
          <a:ext cx="7396843" cy="4272095"/>
        </p:xfrm>
        <a:graphic>
          <a:graphicData uri="http://schemas.openxmlformats.org/drawingml/2006/table">
            <a:tbl>
              <a:tblPr firstRow="1" firstCol="1" bandRow="1"/>
              <a:tblGrid>
                <a:gridCol w="2833007">
                  <a:extLst>
                    <a:ext uri="{9D8B030D-6E8A-4147-A177-3AD203B41FA5}">
                      <a16:colId xmlns:a16="http://schemas.microsoft.com/office/drawing/2014/main" val="1204046090"/>
                    </a:ext>
                  </a:extLst>
                </a:gridCol>
                <a:gridCol w="4563836">
                  <a:extLst>
                    <a:ext uri="{9D8B030D-6E8A-4147-A177-3AD203B41FA5}">
                      <a16:colId xmlns:a16="http://schemas.microsoft.com/office/drawing/2014/main" val="4106255841"/>
                    </a:ext>
                  </a:extLst>
                </a:gridCol>
              </a:tblGrid>
              <a:tr h="487000"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et-EE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KÄIGUD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et-EE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SAMMUD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7543762"/>
                  </a:ext>
                </a:extLst>
              </a:tr>
              <a:tr h="859015"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et-EE" sz="2400" cap="small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Sissejuhatus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lvl="3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t-EE" sz="2400" cap="small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Tausta </a:t>
                      </a:r>
                      <a:r>
                        <a:rPr lang="et-EE" sz="2400" cap="small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avamine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lvl="3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t-EE" sz="2400" cap="small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põhiväide/põhiküsimus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6621165"/>
                  </a:ext>
                </a:extLst>
              </a:tr>
              <a:tr h="1623334"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et-EE" sz="2400" cap="small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teemaarendus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1" indent="457200">
                        <a:spcAft>
                          <a:spcPts val="0"/>
                        </a:spcAft>
                      </a:pPr>
                      <a:r>
                        <a:rPr lang="et-EE" sz="2400" cap="small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Väide</a:t>
                      </a:r>
                    </a:p>
                    <a:p>
                      <a:pPr lvl="1" indent="457200">
                        <a:spcAft>
                          <a:spcPts val="0"/>
                        </a:spcAft>
                      </a:pPr>
                      <a:r>
                        <a:rPr lang="et-EE" sz="2400" cap="small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selgitus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lvl="1" indent="457200">
                        <a:spcAft>
                          <a:spcPts val="0"/>
                        </a:spcAft>
                      </a:pPr>
                      <a:r>
                        <a:rPr lang="et-EE" sz="2400" cap="small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näide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lvl="1" indent="457200">
                        <a:spcAft>
                          <a:spcPts val="0"/>
                        </a:spcAft>
                      </a:pPr>
                      <a:r>
                        <a:rPr lang="et-EE" sz="2400" cap="small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järeldus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et-EE" sz="2400" i="1" cap="small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3599738"/>
                  </a:ext>
                </a:extLst>
              </a:tr>
              <a:tr h="974000"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et-EE" sz="2400" cap="small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LÕPETUS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et-EE" sz="2400" cap="small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vastus </a:t>
                      </a:r>
                      <a:r>
                        <a:rPr lang="et-EE" sz="2400" cap="small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põhiväitele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et-EE" sz="2400" cap="small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üldised </a:t>
                      </a:r>
                      <a:r>
                        <a:rPr lang="et-EE" sz="2400" cap="small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järeldused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et-EE" sz="2400" cap="small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15797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393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3250" cy="1138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t-EE" i="0" dirty="0"/>
              <a:t>Ülevaade</a:t>
            </a:r>
            <a:endParaRPr i="0" dirty="0"/>
          </a:p>
        </p:txBody>
      </p:sp>
      <p:sp>
        <p:nvSpPr>
          <p:cNvPr id="115" name="Google Shape;115;p3"/>
          <p:cNvSpPr txBox="1">
            <a:spLocks noGrp="1"/>
          </p:cNvSpPr>
          <p:nvPr>
            <p:ph type="body" idx="1"/>
          </p:nvPr>
        </p:nvSpPr>
        <p:spPr>
          <a:xfrm>
            <a:off x="457200" y="1568918"/>
            <a:ext cx="8223250" cy="4020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indent="-457200">
              <a:spcBef>
                <a:spcPts val="0"/>
              </a:spcBef>
            </a:pPr>
            <a:r>
              <a:rPr lang="et-EE" sz="3200" i="0" dirty="0" smtClean="0"/>
              <a:t>Tekstikeskse lähenemise põhimõtted: žanr</a:t>
            </a:r>
          </a:p>
          <a:p>
            <a:pPr indent="-457200">
              <a:spcBef>
                <a:spcPts val="0"/>
              </a:spcBef>
            </a:pPr>
            <a:r>
              <a:rPr lang="et-EE" sz="3200" i="0" dirty="0" smtClean="0"/>
              <a:t>Kooliainetekstid</a:t>
            </a:r>
            <a:r>
              <a:rPr lang="et-EE" sz="3200" i="0" dirty="0"/>
              <a:t> </a:t>
            </a:r>
            <a:r>
              <a:rPr lang="et-EE" sz="3200" i="0" dirty="0" smtClean="0"/>
              <a:t>ja </a:t>
            </a:r>
            <a:r>
              <a:rPr lang="et-EE" sz="3200" i="0" dirty="0">
                <a:solidFill>
                  <a:schemeClr val="tx1"/>
                </a:solidFill>
              </a:rPr>
              <a:t>k</a:t>
            </a:r>
            <a:r>
              <a:rPr lang="et-EE" sz="3200" i="0" dirty="0" smtClean="0">
                <a:solidFill>
                  <a:schemeClr val="tx1"/>
                </a:solidFill>
              </a:rPr>
              <a:t>ooliainetekstide keel</a:t>
            </a:r>
          </a:p>
          <a:p>
            <a:pPr indent="-457200">
              <a:buSzPts val="2400"/>
            </a:pPr>
            <a:r>
              <a:rPr lang="et-EE" sz="3200" i="0" dirty="0" smtClean="0"/>
              <a:t>Matemaatikakeel </a:t>
            </a:r>
          </a:p>
          <a:p>
            <a:pPr indent="-457200">
              <a:buSzPts val="2400"/>
            </a:pPr>
            <a:r>
              <a:rPr lang="et-EE" sz="3200" i="0" dirty="0" smtClean="0"/>
              <a:t>Näide: matemaatika ja keeleõpetuse </a:t>
            </a:r>
            <a:r>
              <a:rPr lang="et-EE" sz="3200" i="0" dirty="0" err="1" smtClean="0"/>
              <a:t>lõiming</a:t>
            </a:r>
            <a:endParaRPr lang="et-EE" sz="3200" i="0" dirty="0"/>
          </a:p>
          <a:p>
            <a:pPr marL="0" indent="0">
              <a:buSzPts val="2400"/>
              <a:buNone/>
            </a:pPr>
            <a:endParaRPr lang="et-EE" i="0" dirty="0" smtClean="0">
              <a:solidFill>
                <a:schemeClr val="accent1"/>
              </a:solidFill>
            </a:endParaRPr>
          </a:p>
          <a:p>
            <a:pPr marL="0" indent="0">
              <a:buSzPts val="2400"/>
              <a:buNone/>
            </a:pPr>
            <a:endParaRPr lang="et-EE" i="0" dirty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</a:pPr>
            <a:endParaRPr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7dc7034f01_0_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3300" cy="11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t-EE" i="0" dirty="0" smtClean="0"/>
              <a:t>Kirjandi keel</a:t>
            </a:r>
            <a:endParaRPr i="0" dirty="0"/>
          </a:p>
        </p:txBody>
      </p:sp>
      <p:sp>
        <p:nvSpPr>
          <p:cNvPr id="206" name="Google Shape;206;g17dc7034f01_0_6"/>
          <p:cNvSpPr txBox="1">
            <a:spLocks noGrp="1"/>
          </p:cNvSpPr>
          <p:nvPr>
            <p:ph type="body" idx="1"/>
          </p:nvPr>
        </p:nvSpPr>
        <p:spPr>
          <a:xfrm>
            <a:off x="385550" y="1331876"/>
            <a:ext cx="8295000" cy="42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65600" lvl="0" indent="-1592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Char char="-"/>
            </a:pPr>
            <a:r>
              <a:rPr lang="et-EE" sz="2500" b="1" i="0" dirty="0" smtClean="0">
                <a:solidFill>
                  <a:schemeClr val="dk1"/>
                </a:solidFill>
              </a:rPr>
              <a:t>Protsessid </a:t>
            </a:r>
          </a:p>
          <a:p>
            <a:pPr marL="806450" lvl="1" indent="-342900">
              <a:spcBef>
                <a:spcPts val="0"/>
              </a:spcBef>
              <a:buClr>
                <a:schemeClr val="accent1"/>
              </a:buClr>
              <a:buSzPts val="2500"/>
            </a:pPr>
            <a:r>
              <a:rPr lang="et-EE" sz="2400" i="0" dirty="0">
                <a:solidFill>
                  <a:schemeClr val="dk1"/>
                </a:solidFill>
              </a:rPr>
              <a:t>ü</a:t>
            </a:r>
            <a:r>
              <a:rPr lang="et-EE" sz="2400" i="0" dirty="0" smtClean="0">
                <a:solidFill>
                  <a:schemeClr val="dk1"/>
                </a:solidFill>
              </a:rPr>
              <a:t>ldised, abstraktsed tegevused, eitus</a:t>
            </a:r>
            <a:endParaRPr lang="et-EE" sz="2100" b="1" i="0" dirty="0" smtClean="0">
              <a:solidFill>
                <a:schemeClr val="dk1"/>
              </a:solidFill>
            </a:endParaRPr>
          </a:p>
          <a:p>
            <a:pPr marL="165600" lvl="0" indent="-1592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Char char="-"/>
            </a:pPr>
            <a:r>
              <a:rPr lang="et-EE" sz="2500" b="1" i="0" dirty="0" smtClean="0">
                <a:solidFill>
                  <a:schemeClr val="dk1"/>
                </a:solidFill>
              </a:rPr>
              <a:t>Osalised </a:t>
            </a:r>
          </a:p>
          <a:p>
            <a:pPr marL="622800" lvl="1" indent="-159250">
              <a:spcBef>
                <a:spcPts val="0"/>
              </a:spcBef>
              <a:buClr>
                <a:schemeClr val="accent1"/>
              </a:buClr>
              <a:buSzPts val="2500"/>
            </a:pPr>
            <a:r>
              <a:rPr lang="et-EE" sz="2100" i="0" dirty="0" smtClean="0">
                <a:solidFill>
                  <a:schemeClr val="dk1"/>
                </a:solidFill>
              </a:rPr>
              <a:t>mina- või meie-vorm, </a:t>
            </a:r>
            <a:r>
              <a:rPr lang="et-EE" sz="2100" i="0" dirty="0" err="1" smtClean="0">
                <a:solidFill>
                  <a:schemeClr val="dk1"/>
                </a:solidFill>
              </a:rPr>
              <a:t>üldisik</a:t>
            </a:r>
            <a:r>
              <a:rPr lang="et-EE" sz="2100" i="0" dirty="0" smtClean="0">
                <a:solidFill>
                  <a:schemeClr val="dk1"/>
                </a:solidFill>
              </a:rPr>
              <a:t>, umbisikuline tegumood, personifikatsioon</a:t>
            </a:r>
            <a:endParaRPr sz="2100" i="0" dirty="0" smtClean="0">
              <a:solidFill>
                <a:schemeClr val="dk1"/>
              </a:solidFill>
            </a:endParaRPr>
          </a:p>
          <a:p>
            <a:pPr marL="165600" lvl="0" indent="-1592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Char char="-"/>
            </a:pPr>
            <a:r>
              <a:rPr lang="et-EE" sz="2500" i="0" dirty="0" smtClean="0">
                <a:solidFill>
                  <a:schemeClr val="dk1"/>
                </a:solidFill>
              </a:rPr>
              <a:t> </a:t>
            </a:r>
            <a:r>
              <a:rPr lang="et-EE" sz="2500" b="1" i="0" dirty="0">
                <a:solidFill>
                  <a:schemeClr val="dk1"/>
                </a:solidFill>
              </a:rPr>
              <a:t>T</a:t>
            </a:r>
            <a:r>
              <a:rPr lang="et-EE" sz="2500" b="1" i="0" dirty="0" smtClean="0">
                <a:solidFill>
                  <a:schemeClr val="dk1"/>
                </a:solidFill>
              </a:rPr>
              <a:t>ingimused</a:t>
            </a:r>
          </a:p>
          <a:p>
            <a:pPr marL="622800" lvl="1" indent="-159250">
              <a:spcBef>
                <a:spcPts val="0"/>
              </a:spcBef>
              <a:buClr>
                <a:schemeClr val="accent1"/>
              </a:buClr>
              <a:buSzPts val="2500"/>
            </a:pPr>
            <a:r>
              <a:rPr lang="et-EE" sz="2000" i="0" dirty="0" smtClean="0">
                <a:solidFill>
                  <a:schemeClr val="dk1"/>
                </a:solidFill>
              </a:rPr>
              <a:t>Subjektiivsed või objektiivsed määrsõnad</a:t>
            </a:r>
            <a:r>
              <a:rPr lang="et-EE" sz="2000" i="0" dirty="0">
                <a:solidFill>
                  <a:schemeClr val="dk1"/>
                </a:solidFill>
              </a:rPr>
              <a:t>, </a:t>
            </a:r>
            <a:r>
              <a:rPr lang="et-EE" sz="2000" i="0" dirty="0" smtClean="0">
                <a:solidFill>
                  <a:schemeClr val="dk1"/>
                </a:solidFill>
              </a:rPr>
              <a:t>hulgasõnad</a:t>
            </a:r>
            <a:endParaRPr sz="2000" i="0" dirty="0">
              <a:solidFill>
                <a:schemeClr val="dk1"/>
              </a:solidFill>
            </a:endParaRPr>
          </a:p>
          <a:p>
            <a:pPr marL="165600" lvl="0" indent="-1592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Char char="-"/>
            </a:pPr>
            <a:r>
              <a:rPr lang="et-EE" sz="2500" b="1" i="0" dirty="0">
                <a:solidFill>
                  <a:schemeClr val="dk1"/>
                </a:solidFill>
              </a:rPr>
              <a:t> H</a:t>
            </a:r>
            <a:r>
              <a:rPr lang="et-EE" sz="2500" b="1" i="0" dirty="0" smtClean="0">
                <a:solidFill>
                  <a:schemeClr val="dk1"/>
                </a:solidFill>
              </a:rPr>
              <a:t>innang</a:t>
            </a:r>
            <a:endParaRPr lang="et-EE" sz="2500" i="0" dirty="0">
              <a:solidFill>
                <a:schemeClr val="dk1"/>
              </a:solidFill>
            </a:endParaRPr>
          </a:p>
          <a:p>
            <a:pPr marL="622800" lvl="1" indent="-159250">
              <a:spcBef>
                <a:spcPts val="0"/>
              </a:spcBef>
              <a:buClr>
                <a:schemeClr val="accent1"/>
              </a:buClr>
              <a:buSzPts val="2500"/>
            </a:pPr>
            <a:r>
              <a:rPr lang="et-EE" sz="2100" i="0" dirty="0" smtClean="0">
                <a:solidFill>
                  <a:schemeClr val="dk1"/>
                </a:solidFill>
              </a:rPr>
              <a:t>modaalverbid </a:t>
            </a:r>
            <a:r>
              <a:rPr lang="et-EE" sz="2100" i="0" dirty="0">
                <a:solidFill>
                  <a:schemeClr val="dk1"/>
                </a:solidFill>
              </a:rPr>
              <a:t>vm hinnanguverbid, rõhumäärsõnad: tõenäosus, võimalikkus, lubatus, </a:t>
            </a:r>
            <a:r>
              <a:rPr lang="et-EE" sz="2100" i="0" dirty="0" smtClean="0">
                <a:solidFill>
                  <a:schemeClr val="dk1"/>
                </a:solidFill>
              </a:rPr>
              <a:t>vajalikkus </a:t>
            </a:r>
            <a:r>
              <a:rPr lang="et-EE" sz="2100" i="0" dirty="0">
                <a:solidFill>
                  <a:schemeClr val="dk1"/>
                </a:solidFill>
              </a:rPr>
              <a:t>(</a:t>
            </a:r>
            <a:r>
              <a:rPr lang="et-EE" sz="2100" dirty="0">
                <a:solidFill>
                  <a:schemeClr val="dk1"/>
                </a:solidFill>
              </a:rPr>
              <a:t>näib, võib oletada, küllalt, tõenäoliselt, see on tähtis</a:t>
            </a:r>
            <a:r>
              <a:rPr lang="et-EE" sz="2100" i="0" dirty="0">
                <a:solidFill>
                  <a:schemeClr val="dk1"/>
                </a:solidFill>
              </a:rPr>
              <a:t>,</a:t>
            </a:r>
            <a:r>
              <a:rPr lang="et-EE" sz="2100" dirty="0">
                <a:solidFill>
                  <a:schemeClr val="dk1"/>
                </a:solidFill>
              </a:rPr>
              <a:t> peab, on kohustatud</a:t>
            </a:r>
            <a:r>
              <a:rPr lang="et-EE" sz="2100" i="0" dirty="0">
                <a:solidFill>
                  <a:schemeClr val="dk1"/>
                </a:solidFill>
              </a:rPr>
              <a:t>)</a:t>
            </a:r>
            <a:endParaRPr sz="2100" i="0" dirty="0">
              <a:solidFill>
                <a:schemeClr val="dk1"/>
              </a:solidFill>
            </a:endParaRPr>
          </a:p>
          <a:p>
            <a:pPr marL="165600" lvl="0" indent="-1592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Char char="-"/>
            </a:pPr>
            <a:r>
              <a:rPr lang="et-EE" sz="2500" i="0" dirty="0">
                <a:solidFill>
                  <a:schemeClr val="dk1"/>
                </a:solidFill>
              </a:rPr>
              <a:t> </a:t>
            </a:r>
            <a:r>
              <a:rPr lang="et-EE" sz="2500" b="1" i="0" dirty="0">
                <a:solidFill>
                  <a:schemeClr val="dk1"/>
                </a:solidFill>
              </a:rPr>
              <a:t>S</a:t>
            </a:r>
            <a:r>
              <a:rPr lang="et-EE" sz="2500" b="1" i="0" dirty="0" smtClean="0">
                <a:solidFill>
                  <a:schemeClr val="dk1"/>
                </a:solidFill>
              </a:rPr>
              <a:t>idusus </a:t>
            </a:r>
          </a:p>
          <a:p>
            <a:pPr marL="622800" lvl="1" indent="-159250">
              <a:spcBef>
                <a:spcPts val="0"/>
              </a:spcBef>
              <a:buClr>
                <a:schemeClr val="accent1"/>
              </a:buClr>
              <a:buSzPts val="2500"/>
            </a:pPr>
            <a:r>
              <a:rPr lang="et-EE" sz="2000" i="0" dirty="0" smtClean="0">
                <a:solidFill>
                  <a:schemeClr val="dk1"/>
                </a:solidFill>
              </a:rPr>
              <a:t>kordused, sidendus, põhjus-tagajärg </a:t>
            </a:r>
            <a:r>
              <a:rPr lang="et-EE" sz="2000" i="0" dirty="0">
                <a:solidFill>
                  <a:schemeClr val="dk1"/>
                </a:solidFill>
              </a:rPr>
              <a:t>seos, </a:t>
            </a:r>
            <a:r>
              <a:rPr lang="et-EE" sz="2000" i="0" dirty="0" smtClean="0">
                <a:solidFill>
                  <a:schemeClr val="dk1"/>
                </a:solidFill>
              </a:rPr>
              <a:t>vastandamine</a:t>
            </a:r>
            <a:endParaRPr sz="2000" i="0" dirty="0">
              <a:solidFill>
                <a:schemeClr val="dk1"/>
              </a:solidFill>
            </a:endParaRPr>
          </a:p>
          <a:p>
            <a:pPr marL="165600" lvl="0" indent="-1592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Char char="-"/>
            </a:pPr>
            <a:r>
              <a:rPr lang="et-EE" sz="2500" b="1" i="0" dirty="0" err="1" smtClean="0">
                <a:solidFill>
                  <a:schemeClr val="dk1"/>
                </a:solidFill>
              </a:rPr>
              <a:t>Intertekstuaalsus</a:t>
            </a:r>
            <a:endParaRPr lang="et-EE" sz="2500" b="1" i="0" dirty="0" smtClean="0">
              <a:solidFill>
                <a:schemeClr val="dk1"/>
              </a:solidFill>
            </a:endParaRPr>
          </a:p>
          <a:p>
            <a:pPr marL="622800" lvl="1" indent="-159250">
              <a:spcBef>
                <a:spcPts val="0"/>
              </a:spcBef>
              <a:buClr>
                <a:schemeClr val="accent1"/>
              </a:buClr>
              <a:buSzPts val="2500"/>
            </a:pPr>
            <a:r>
              <a:rPr lang="et-EE" sz="2100" i="0" dirty="0">
                <a:solidFill>
                  <a:schemeClr val="dk1"/>
                </a:solidFill>
              </a:rPr>
              <a:t>tsitaatide või refereeringute </a:t>
            </a:r>
            <a:r>
              <a:rPr lang="et-EE" sz="2100" i="0" dirty="0" smtClean="0">
                <a:solidFill>
                  <a:schemeClr val="dk1"/>
                </a:solidFill>
              </a:rPr>
              <a:t>kasutus</a:t>
            </a:r>
            <a:endParaRPr sz="2100" i="0" dirty="0"/>
          </a:p>
          <a:p>
            <a:pPr marL="165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i="0" dirty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600"/>
              <a:buNone/>
            </a:pPr>
            <a:r>
              <a:rPr lang="et-EE" sz="2500" i="0" dirty="0"/>
              <a:t> </a:t>
            </a:r>
            <a:endParaRPr sz="2500" i="0" dirty="0"/>
          </a:p>
        </p:txBody>
      </p:sp>
    </p:spTree>
    <p:extLst>
      <p:ext uri="{BB962C8B-B14F-4D97-AF65-F5344CB8AC3E}">
        <p14:creationId xmlns:p14="http://schemas.microsoft.com/office/powerpoint/2010/main" val="243187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 4"/>
          <p:cNvGraphicFramePr>
            <a:graphicFrameLocks noGrp="1"/>
          </p:cNvGraphicFramePr>
          <p:nvPr>
            <p:extLst/>
          </p:nvPr>
        </p:nvGraphicFramePr>
        <p:xfrm>
          <a:off x="318407" y="256775"/>
          <a:ext cx="8401050" cy="5383114"/>
        </p:xfrm>
        <a:graphic>
          <a:graphicData uri="http://schemas.openxmlformats.org/drawingml/2006/table">
            <a:tbl>
              <a:tblPr firstRow="1" firstCol="1" bandRow="1"/>
              <a:tblGrid>
                <a:gridCol w="2386130">
                  <a:extLst>
                    <a:ext uri="{9D8B030D-6E8A-4147-A177-3AD203B41FA5}">
                      <a16:colId xmlns:a16="http://schemas.microsoft.com/office/drawing/2014/main" val="2781113719"/>
                    </a:ext>
                  </a:extLst>
                </a:gridCol>
                <a:gridCol w="6014920">
                  <a:extLst>
                    <a:ext uri="{9D8B030D-6E8A-4147-A177-3AD203B41FA5}">
                      <a16:colId xmlns:a16="http://schemas.microsoft.com/office/drawing/2014/main" val="2222232764"/>
                    </a:ext>
                  </a:extLst>
                </a:gridCol>
              </a:tblGrid>
              <a:tr h="445354"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et-EE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KÄIGUD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et-EE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SAMMUD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2613331"/>
                  </a:ext>
                </a:extLst>
              </a:tr>
              <a:tr h="1234710"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et-EE" sz="1800" cap="small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sissejuhatus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et-EE" sz="1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tausta avamine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et-EE" sz="1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et-EE" sz="1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põhiküsimus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et-EE" sz="1800" cap="small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et-EE" sz="1800" cap="small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et-EE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Erinevad </a:t>
                      </a:r>
                      <a:r>
                        <a:rPr lang="et-EE" sz="1800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kultuurid teevadki maalima</a:t>
                      </a:r>
                      <a:r>
                        <a:rPr lang="et-EE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just selliseks nagu see praegu on – </a:t>
                      </a:r>
                      <a:r>
                        <a:rPr lang="et-EE" sz="1800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kirevaks </a:t>
                      </a:r>
                      <a:r>
                        <a:rPr lang="et-EE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[---] </a:t>
                      </a:r>
                      <a:r>
                        <a:rPr lang="et-EE" sz="1800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Missugused võimalused</a:t>
                      </a:r>
                      <a:r>
                        <a:rPr lang="et-EE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on sellises olukorras rahvaste ja kultuuride, eriti veel väikerahvaste nagu eestlaste ja nende kultuuride, püsimiseks?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et-EE" sz="1800" cap="small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0011932"/>
                  </a:ext>
                </a:extLst>
              </a:tr>
              <a:tr h="1089450"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et-EE" sz="1600" cap="small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argumentatsioon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et-EE" sz="1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väide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et-EE" sz="1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selgitus/eeldus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et-EE" sz="1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et-EE" sz="1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näide/tõestus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et-EE" sz="1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et-EE" sz="1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et-EE" sz="1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et-EE" sz="1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järeldus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et-EE" sz="1800" cap="small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fi-FI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fi-FI" sz="1800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Suurim</a:t>
                      </a:r>
                      <a:r>
                        <a:rPr lang="fi-FI" sz="1800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i-FI" sz="1800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oht</a:t>
                      </a:r>
                      <a:r>
                        <a:rPr lang="fi-FI" sz="1800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eesti </a:t>
                      </a:r>
                      <a:r>
                        <a:rPr lang="fi-FI" sz="1800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kultuurile</a:t>
                      </a:r>
                      <a:r>
                        <a:rPr lang="fi-FI" sz="1800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on </a:t>
                      </a:r>
                      <a:r>
                        <a:rPr lang="fi-FI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igal</a:t>
                      </a:r>
                      <a:r>
                        <a:rPr lang="fi-FI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i-FI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juhul</a:t>
                      </a:r>
                      <a:r>
                        <a:rPr lang="fi-FI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i-FI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väljaränne</a:t>
                      </a:r>
                      <a:r>
                        <a:rPr lang="fi-FI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fi-FI" sz="1800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Inimesed</a:t>
                      </a:r>
                      <a:r>
                        <a:rPr lang="fi-FI" sz="1800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i-FI" sz="1800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lahkusid</a:t>
                      </a:r>
                      <a:r>
                        <a:rPr lang="fi-FI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i-FI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siit</a:t>
                      </a:r>
                      <a:r>
                        <a:rPr lang="fi-FI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i-FI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paremat</a:t>
                      </a:r>
                      <a:r>
                        <a:rPr lang="fi-FI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i-FI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elu</a:t>
                      </a:r>
                      <a:r>
                        <a:rPr lang="fi-FI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i-FI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otsima</a:t>
                      </a:r>
                      <a:r>
                        <a:rPr lang="fi-FI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i-FI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juba</a:t>
                      </a:r>
                      <a:r>
                        <a:rPr lang="fi-FI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i-FI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üle</a:t>
                      </a:r>
                      <a:r>
                        <a:rPr lang="fi-FI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100 </a:t>
                      </a:r>
                      <a:r>
                        <a:rPr lang="fi-FI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aasta</a:t>
                      </a:r>
                      <a:r>
                        <a:rPr lang="fi-FI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i-FI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tagasi</a:t>
                      </a:r>
                      <a:r>
                        <a:rPr lang="fi-FI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fi-FI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kuid</a:t>
                      </a:r>
                      <a:r>
                        <a:rPr lang="fi-FI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i-FI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tollal</a:t>
                      </a:r>
                      <a:r>
                        <a:rPr lang="fi-FI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oli </a:t>
                      </a:r>
                      <a:r>
                        <a:rPr lang="fi-FI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neid</a:t>
                      </a:r>
                      <a:r>
                        <a:rPr lang="fi-FI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i-FI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kaduvväike</a:t>
                      </a:r>
                      <a:r>
                        <a:rPr lang="fi-FI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i-FI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hulk</a:t>
                      </a:r>
                      <a:r>
                        <a:rPr lang="fi-FI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[---]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fi-FI" sz="1800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Lahkujad</a:t>
                      </a:r>
                      <a:r>
                        <a:rPr lang="fi-FI" sz="1800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i-FI" sz="1800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ütlevad</a:t>
                      </a:r>
                      <a:r>
                        <a:rPr lang="fi-FI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et </a:t>
                      </a:r>
                      <a:r>
                        <a:rPr lang="fi-FI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kõik</a:t>
                      </a:r>
                      <a:r>
                        <a:rPr lang="fi-FI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on </a:t>
                      </a:r>
                      <a:r>
                        <a:rPr lang="fi-FI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ajutine</a:t>
                      </a:r>
                      <a:r>
                        <a:rPr lang="fi-FI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fi-FI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kuid</a:t>
                      </a:r>
                      <a:r>
                        <a:rPr lang="fi-FI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i-FI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hea</a:t>
                      </a:r>
                      <a:r>
                        <a:rPr lang="fi-FI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i-FI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elujärje</a:t>
                      </a:r>
                      <a:r>
                        <a:rPr lang="fi-FI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i-FI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peale</a:t>
                      </a:r>
                      <a:r>
                        <a:rPr lang="fi-FI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i-FI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saades</a:t>
                      </a:r>
                      <a:r>
                        <a:rPr lang="fi-FI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on </a:t>
                      </a:r>
                      <a:r>
                        <a:rPr lang="fi-FI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see</a:t>
                      </a:r>
                      <a:r>
                        <a:rPr lang="fi-FI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„</a:t>
                      </a:r>
                      <a:r>
                        <a:rPr lang="fi-FI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ajutine</a:t>
                      </a:r>
                      <a:r>
                        <a:rPr lang="fi-FI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“ just </a:t>
                      </a:r>
                      <a:r>
                        <a:rPr lang="fi-FI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kõige</a:t>
                      </a:r>
                      <a:r>
                        <a:rPr lang="fi-FI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i-FI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püsivam</a:t>
                      </a:r>
                      <a:r>
                        <a:rPr lang="fi-FI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fi-FI" sz="1800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Toomas </a:t>
                      </a:r>
                      <a:r>
                        <a:rPr lang="fi-FI" sz="1800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Hendrik</a:t>
                      </a:r>
                      <a:r>
                        <a:rPr lang="fi-FI" sz="1800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Ilves </a:t>
                      </a:r>
                      <a:r>
                        <a:rPr lang="fi-FI" sz="1800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teeb</a:t>
                      </a:r>
                      <a:r>
                        <a:rPr lang="fi-FI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i-FI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tänuväärset</a:t>
                      </a:r>
                      <a:r>
                        <a:rPr lang="fi-FI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i-FI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tööd</a:t>
                      </a:r>
                      <a:r>
                        <a:rPr lang="fi-FI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i-FI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kampaania</a:t>
                      </a:r>
                      <a:r>
                        <a:rPr lang="fi-FI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„</a:t>
                      </a:r>
                      <a:r>
                        <a:rPr lang="fi-FI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Talendid</a:t>
                      </a:r>
                      <a:r>
                        <a:rPr lang="fi-FI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koju!“ </a:t>
                      </a:r>
                      <a:r>
                        <a:rPr lang="fi-FI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raames</a:t>
                      </a:r>
                      <a:r>
                        <a:rPr lang="fi-FI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[---]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fi-FI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On </a:t>
                      </a:r>
                      <a:r>
                        <a:rPr lang="fi-FI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inimesi</a:t>
                      </a:r>
                      <a:r>
                        <a:rPr lang="fi-FI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fi-FI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kes</a:t>
                      </a:r>
                      <a:r>
                        <a:rPr lang="fi-FI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i-FI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väidavad</a:t>
                      </a:r>
                      <a:r>
                        <a:rPr lang="fi-FI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et </a:t>
                      </a:r>
                      <a:r>
                        <a:rPr lang="fi-FI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Eestist</a:t>
                      </a:r>
                      <a:r>
                        <a:rPr lang="fi-FI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i-FI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emigreerudes</a:t>
                      </a:r>
                      <a:r>
                        <a:rPr lang="fi-FI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i-FI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võtavad</a:t>
                      </a:r>
                      <a:r>
                        <a:rPr lang="fi-FI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i-FI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nad</a:t>
                      </a:r>
                      <a:r>
                        <a:rPr lang="fi-FI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oma </a:t>
                      </a:r>
                      <a:r>
                        <a:rPr lang="fi-FI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kultuuri</a:t>
                      </a:r>
                      <a:r>
                        <a:rPr lang="fi-FI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i-FI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kaasa</a:t>
                      </a:r>
                      <a:r>
                        <a:rPr lang="fi-FI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fi-FI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kuid</a:t>
                      </a:r>
                      <a:r>
                        <a:rPr lang="fi-FI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i-FI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vastuvaidlematu</a:t>
                      </a:r>
                      <a:r>
                        <a:rPr lang="fi-FI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i-FI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ning</a:t>
                      </a:r>
                      <a:r>
                        <a:rPr lang="fi-FI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i-FI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paratamatu</a:t>
                      </a:r>
                      <a:r>
                        <a:rPr lang="fi-FI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on </a:t>
                      </a:r>
                      <a:r>
                        <a:rPr lang="fi-FI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fakt</a:t>
                      </a:r>
                      <a:r>
                        <a:rPr lang="fi-FI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et </a:t>
                      </a:r>
                      <a:r>
                        <a:rPr lang="fi-FI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nende</a:t>
                      </a:r>
                      <a:r>
                        <a:rPr lang="fi-FI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i-FI" sz="1800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järeltulevad</a:t>
                      </a:r>
                      <a:r>
                        <a:rPr lang="fi-FI" sz="1800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i-FI" sz="1800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põlved</a:t>
                      </a:r>
                      <a:r>
                        <a:rPr lang="fi-FI" sz="1800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oma </a:t>
                      </a:r>
                      <a:r>
                        <a:rPr lang="fi-FI" sz="1800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uuel</a:t>
                      </a:r>
                      <a:r>
                        <a:rPr lang="fi-FI" sz="1800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i-FI" sz="1800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kodumaal</a:t>
                      </a:r>
                      <a:r>
                        <a:rPr lang="fi-FI" sz="1800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on </a:t>
                      </a:r>
                      <a:r>
                        <a:rPr lang="fi-FI" sz="1800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pigem</a:t>
                      </a:r>
                      <a:r>
                        <a:rPr lang="fi-FI" sz="1800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i-FI" sz="1800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sealsesse</a:t>
                      </a:r>
                      <a:r>
                        <a:rPr lang="fi-FI" sz="1800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i-FI" sz="1800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kultuuri</a:t>
                      </a:r>
                      <a:r>
                        <a:rPr lang="fi-FI" sz="1800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i-FI" sz="1800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sulandunud</a:t>
                      </a:r>
                      <a:r>
                        <a:rPr lang="fi-FI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fi-FI" sz="1800" cap="small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12229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828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7dc7034f01_0_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3300" cy="11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t-EE" i="0" dirty="0" smtClean="0"/>
              <a:t>Matemaatikakeel</a:t>
            </a:r>
            <a:endParaRPr i="0" dirty="0"/>
          </a:p>
        </p:txBody>
      </p:sp>
      <p:sp>
        <p:nvSpPr>
          <p:cNvPr id="206" name="Google Shape;206;g17dc7034f01_0_6"/>
          <p:cNvSpPr txBox="1">
            <a:spLocks noGrp="1"/>
          </p:cNvSpPr>
          <p:nvPr>
            <p:ph type="body" idx="1"/>
          </p:nvPr>
        </p:nvSpPr>
        <p:spPr>
          <a:xfrm>
            <a:off x="385550" y="1331876"/>
            <a:ext cx="8295000" cy="42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65600" lvl="0" indent="-1592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Char char="-"/>
            </a:pPr>
            <a:r>
              <a:rPr lang="et-EE" sz="2500" b="1" i="0" dirty="0" smtClean="0">
                <a:solidFill>
                  <a:schemeClr val="dk1"/>
                </a:solidFill>
              </a:rPr>
              <a:t>Protsessid </a:t>
            </a:r>
          </a:p>
          <a:p>
            <a:pPr marL="622800" lvl="1" indent="-159250">
              <a:spcBef>
                <a:spcPts val="0"/>
              </a:spcBef>
              <a:buClr>
                <a:schemeClr val="accent1"/>
              </a:buClr>
              <a:buSzPts val="2500"/>
            </a:pPr>
            <a:r>
              <a:rPr lang="et-EE" sz="2100" i="0" dirty="0" err="1" smtClean="0">
                <a:solidFill>
                  <a:schemeClr val="dk1"/>
                </a:solidFill>
              </a:rPr>
              <a:t>Väitlause</a:t>
            </a:r>
            <a:r>
              <a:rPr lang="et-EE" sz="2100" i="0" dirty="0" smtClean="0">
                <a:solidFill>
                  <a:schemeClr val="dk1"/>
                </a:solidFill>
              </a:rPr>
              <a:t>: finiitverb; käsklaus v küsilause</a:t>
            </a:r>
            <a:endParaRPr lang="et-EE" sz="2100" i="0" dirty="0">
              <a:solidFill>
                <a:schemeClr val="dk1"/>
              </a:solidFill>
            </a:endParaRPr>
          </a:p>
          <a:p>
            <a:pPr marL="622800" lvl="1" indent="-159250">
              <a:spcBef>
                <a:spcPts val="0"/>
              </a:spcBef>
              <a:buClr>
                <a:schemeClr val="accent1"/>
              </a:buClr>
              <a:buSzPts val="2500"/>
            </a:pPr>
            <a:r>
              <a:rPr lang="et-EE" sz="2100" i="0" dirty="0" smtClean="0">
                <a:solidFill>
                  <a:schemeClr val="dk1"/>
                </a:solidFill>
              </a:rPr>
              <a:t>kirjeldatakse </a:t>
            </a:r>
            <a:r>
              <a:rPr lang="et-EE" sz="2100" i="0" dirty="0">
                <a:solidFill>
                  <a:schemeClr val="dk1"/>
                </a:solidFill>
              </a:rPr>
              <a:t>peamiselt tegevusi, sündmusi ja </a:t>
            </a:r>
            <a:r>
              <a:rPr lang="et-EE" sz="2100" i="0" dirty="0" smtClean="0">
                <a:solidFill>
                  <a:schemeClr val="dk1"/>
                </a:solidFill>
              </a:rPr>
              <a:t>olekuid </a:t>
            </a:r>
          </a:p>
          <a:p>
            <a:pPr marL="165600" lvl="0" indent="-1592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Char char="-"/>
            </a:pPr>
            <a:r>
              <a:rPr lang="et-EE" sz="2500" b="1" i="0" dirty="0" smtClean="0">
                <a:solidFill>
                  <a:schemeClr val="dk1"/>
                </a:solidFill>
              </a:rPr>
              <a:t>Isiku väljendamine</a:t>
            </a:r>
          </a:p>
          <a:p>
            <a:pPr marL="622800" lvl="1" indent="-159250">
              <a:spcBef>
                <a:spcPts val="0"/>
              </a:spcBef>
              <a:buClr>
                <a:schemeClr val="accent1"/>
              </a:buClr>
              <a:buSzPts val="2500"/>
            </a:pPr>
            <a:r>
              <a:rPr lang="et-EE" sz="2100" i="0" dirty="0" smtClean="0">
                <a:solidFill>
                  <a:schemeClr val="dk1"/>
                </a:solidFill>
              </a:rPr>
              <a:t>3. pööre, umbisikuline tegumood </a:t>
            </a:r>
          </a:p>
          <a:p>
            <a:pPr marL="165600" indent="-159250">
              <a:spcBef>
                <a:spcPts val="0"/>
              </a:spcBef>
              <a:buClr>
                <a:schemeClr val="accent1"/>
              </a:buClr>
              <a:buSzPts val="2500"/>
            </a:pPr>
            <a:r>
              <a:rPr lang="et-EE" sz="2400" b="1" i="0" dirty="0" smtClean="0">
                <a:solidFill>
                  <a:schemeClr val="dk1"/>
                </a:solidFill>
              </a:rPr>
              <a:t>Tingimused</a:t>
            </a:r>
          </a:p>
          <a:p>
            <a:pPr marL="622800" lvl="1" indent="-159250">
              <a:spcBef>
                <a:spcPts val="0"/>
              </a:spcBef>
              <a:buClr>
                <a:schemeClr val="accent1"/>
              </a:buClr>
              <a:buSzPts val="2500"/>
            </a:pPr>
            <a:r>
              <a:rPr lang="et-EE" sz="2000" i="0" dirty="0" smtClean="0">
                <a:solidFill>
                  <a:schemeClr val="dk1"/>
                </a:solidFill>
              </a:rPr>
              <a:t>objektiivsed arvsõnad, hulgasõnad, täpsed ja paljude täienditega nimisõnafraasid</a:t>
            </a:r>
            <a:endParaRPr sz="2000" i="0" dirty="0">
              <a:solidFill>
                <a:schemeClr val="dk1"/>
              </a:solidFill>
            </a:endParaRPr>
          </a:p>
          <a:p>
            <a:pPr marL="165600" lvl="0" indent="-1592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Char char="-"/>
            </a:pPr>
            <a:r>
              <a:rPr lang="et-EE" sz="2500" b="1" i="0" dirty="0" smtClean="0">
                <a:solidFill>
                  <a:schemeClr val="dk1"/>
                </a:solidFill>
              </a:rPr>
              <a:t>Sidusus </a:t>
            </a:r>
          </a:p>
          <a:p>
            <a:pPr marL="622800" lvl="1" indent="-159250">
              <a:spcBef>
                <a:spcPts val="0"/>
              </a:spcBef>
              <a:buClr>
                <a:schemeClr val="accent1"/>
              </a:buClr>
              <a:buSzPts val="2500"/>
            </a:pPr>
            <a:r>
              <a:rPr lang="et-EE" sz="2000" i="0" dirty="0" smtClean="0">
                <a:solidFill>
                  <a:schemeClr val="dk1"/>
                </a:solidFill>
              </a:rPr>
              <a:t>kordused, loogiline järjestamine</a:t>
            </a:r>
            <a:r>
              <a:rPr lang="et-EE" sz="2000" i="0" smtClean="0">
                <a:solidFill>
                  <a:schemeClr val="dk1"/>
                </a:solidFill>
              </a:rPr>
              <a:t>, võrdlemine, teadmiste </a:t>
            </a:r>
            <a:r>
              <a:rPr lang="et-EE" sz="2000" i="0" dirty="0" smtClean="0">
                <a:solidFill>
                  <a:schemeClr val="dk1"/>
                </a:solidFill>
              </a:rPr>
              <a:t>lünk</a:t>
            </a:r>
            <a:endParaRPr sz="2000" i="0" dirty="0" smtClean="0">
              <a:solidFill>
                <a:schemeClr val="dk1"/>
              </a:solidFill>
            </a:endParaRPr>
          </a:p>
          <a:p>
            <a:pPr marL="165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i="0" dirty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600"/>
              <a:buNone/>
            </a:pPr>
            <a:r>
              <a:rPr lang="et-EE" sz="2500" i="0" dirty="0"/>
              <a:t> </a:t>
            </a:r>
            <a:endParaRPr sz="2500" i="0" dirty="0"/>
          </a:p>
        </p:txBody>
      </p:sp>
    </p:spTree>
    <p:extLst>
      <p:ext uri="{BB962C8B-B14F-4D97-AF65-F5344CB8AC3E}">
        <p14:creationId xmlns:p14="http://schemas.microsoft.com/office/powerpoint/2010/main" val="20657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alkiri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t-EE" dirty="0" smtClean="0"/>
              <a:t>Matemaatikakeele näide ja </a:t>
            </a:r>
            <a:r>
              <a:rPr lang="et-EE" dirty="0" err="1" smtClean="0"/>
              <a:t>lõiming</a:t>
            </a:r>
            <a:endParaRPr lang="et-EE" dirty="0"/>
          </a:p>
        </p:txBody>
      </p:sp>
      <p:sp>
        <p:nvSpPr>
          <p:cNvPr id="5" name="Alapealkiri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24325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i="0" dirty="0" smtClean="0"/>
              <a:t>Matemaatikakeele õpetus</a:t>
            </a:r>
            <a:endParaRPr lang="en-US" i="0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4963"/>
            <a:ext cx="5029458" cy="473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40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i="0" dirty="0" smtClean="0"/>
              <a:t>Keelendamine </a:t>
            </a:r>
            <a:r>
              <a:rPr lang="et-EE" sz="3600" i="0" dirty="0" smtClean="0"/>
              <a:t>(</a:t>
            </a:r>
            <a:r>
              <a:rPr lang="et-EE" sz="3600" i="0" dirty="0" err="1" smtClean="0"/>
              <a:t>Joutsenlahti</a:t>
            </a:r>
            <a:r>
              <a:rPr lang="et-EE" sz="3600" i="0" dirty="0" smtClean="0"/>
              <a:t>, </a:t>
            </a:r>
            <a:r>
              <a:rPr lang="et-EE" sz="3600" i="0" dirty="0" err="1" smtClean="0"/>
              <a:t>Rättyä</a:t>
            </a:r>
            <a:r>
              <a:rPr lang="et-EE" sz="3600" i="0" dirty="0" smtClean="0"/>
              <a:t> 2015)</a:t>
            </a:r>
            <a:endParaRPr lang="en-US" sz="3600" i="0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500" indent="0">
              <a:buNone/>
            </a:pPr>
            <a:endParaRPr lang="en-US" sz="2400" dirty="0"/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84966"/>
            <a:ext cx="6739467" cy="4590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05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i="0" dirty="0" smtClean="0"/>
              <a:t>Matemaatika ja emakeeleõpetuse </a:t>
            </a:r>
            <a:r>
              <a:rPr lang="et-EE" i="0" dirty="0" err="1" smtClean="0"/>
              <a:t>lõiming</a:t>
            </a:r>
            <a:r>
              <a:rPr lang="et-EE" i="0" dirty="0" smtClean="0"/>
              <a:t> </a:t>
            </a:r>
            <a:r>
              <a:rPr lang="et-EE" sz="3600" i="0" dirty="0" smtClean="0"/>
              <a:t>(</a:t>
            </a:r>
            <a:r>
              <a:rPr lang="et-EE" sz="3600" i="0" dirty="0" err="1" smtClean="0"/>
              <a:t>Joutsenlahti</a:t>
            </a:r>
            <a:r>
              <a:rPr lang="et-EE" sz="3600" i="0" dirty="0" smtClean="0"/>
              <a:t> jt 2012)</a:t>
            </a:r>
            <a:endParaRPr lang="en-US" sz="3600" i="0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20700" indent="-457200">
              <a:buFont typeface="+mj-lt"/>
              <a:buAutoNum type="arabicPeriod"/>
            </a:pPr>
            <a:r>
              <a:rPr lang="et-EE" sz="2400" i="0" dirty="0" smtClean="0"/>
              <a:t>Tekstülesande žanriga tutvumine</a:t>
            </a:r>
            <a:endParaRPr lang="et-EE" sz="2400" i="0" dirty="0"/>
          </a:p>
          <a:p>
            <a:pPr marL="520700" indent="-457200">
              <a:buFont typeface="+mj-lt"/>
              <a:buAutoNum type="arabicPeriod"/>
            </a:pPr>
            <a:r>
              <a:rPr lang="et-EE" sz="2400" i="0" dirty="0" smtClean="0"/>
              <a:t>Tüüpilise tekstülesande koostamine matemaatikakeelele omaste lausete abil</a:t>
            </a:r>
            <a:endParaRPr lang="et-EE" sz="2400" i="0" dirty="0"/>
          </a:p>
          <a:p>
            <a:pPr marL="520700" indent="-457200">
              <a:buFont typeface="+mj-lt"/>
              <a:buAutoNum type="arabicPeriod"/>
            </a:pPr>
            <a:r>
              <a:rPr lang="et-EE" sz="2400" i="0" dirty="0" smtClean="0"/>
              <a:t>Jutu kavandamine tekstülesande põhjal (mõttekaart)</a:t>
            </a:r>
          </a:p>
          <a:p>
            <a:pPr marL="520700" indent="-457200">
              <a:buFont typeface="+mj-lt"/>
              <a:buAutoNum type="arabicPeriod"/>
            </a:pPr>
            <a:r>
              <a:rPr lang="et-EE" sz="2400" i="0" dirty="0"/>
              <a:t>T</a:t>
            </a:r>
            <a:r>
              <a:rPr lang="et-EE" sz="2400" i="0" dirty="0" smtClean="0"/>
              <a:t>ekstülesande koostamine </a:t>
            </a:r>
            <a:r>
              <a:rPr lang="fi-FI" sz="2400" i="0" dirty="0" smtClean="0"/>
              <a:t>3 </a:t>
            </a:r>
            <a:r>
              <a:rPr lang="et-EE" sz="2400" i="0" dirty="0" smtClean="0"/>
              <a:t>pakutud idee</a:t>
            </a:r>
            <a:r>
              <a:rPr lang="fi-FI" sz="2400" i="0" dirty="0" smtClean="0"/>
              <a:t> p</a:t>
            </a:r>
            <a:r>
              <a:rPr lang="et-EE" sz="2400" i="0" dirty="0" err="1" smtClean="0"/>
              <a:t>õhjal</a:t>
            </a:r>
            <a:endParaRPr lang="et-EE" sz="2400" i="0" dirty="0"/>
          </a:p>
          <a:p>
            <a:pPr marL="520700" indent="-457200">
              <a:buFont typeface="+mj-lt"/>
              <a:buAutoNum type="arabicPeriod"/>
            </a:pPr>
            <a:r>
              <a:rPr lang="et-EE" sz="2400" i="0" dirty="0" smtClean="0"/>
              <a:t>Ülesande lahendamine keelendamist kasutades: matemaatiline sümbolikeel, loomulik keel ja pildikeel</a:t>
            </a:r>
          </a:p>
          <a:p>
            <a:pPr marL="520700" indent="-457200">
              <a:buFont typeface="+mj-lt"/>
              <a:buAutoNum type="arabicPeriod"/>
            </a:pPr>
            <a:r>
              <a:rPr lang="et-EE" sz="2400" i="0" dirty="0" smtClean="0"/>
              <a:t>Jutu koostamine</a:t>
            </a:r>
            <a:r>
              <a:rPr lang="fi-FI" sz="2400" i="0" dirty="0" smtClean="0"/>
              <a:t>,</a:t>
            </a:r>
            <a:r>
              <a:rPr lang="et-EE" sz="2400" i="0" dirty="0" smtClean="0"/>
              <a:t> mis sisaldab nelja</a:t>
            </a:r>
            <a:r>
              <a:rPr lang="fi-FI" sz="2400" i="0" dirty="0" smtClean="0"/>
              <a:t> </a:t>
            </a:r>
            <a:r>
              <a:rPr lang="et-EE" sz="2400" i="0" dirty="0" smtClean="0"/>
              <a:t>probleemi(tehet) ja nende lahendust</a:t>
            </a:r>
          </a:p>
          <a:p>
            <a:pPr marL="520700" indent="-457200">
              <a:buFont typeface="+mj-lt"/>
              <a:buAutoNum type="arabicPeriod"/>
            </a:pPr>
            <a:r>
              <a:rPr lang="et-EE" sz="2400" i="0" dirty="0" smtClean="0"/>
              <a:t>Koomiksi loomine</a:t>
            </a:r>
            <a:endParaRPr lang="en-US" sz="2400" i="0" dirty="0"/>
          </a:p>
        </p:txBody>
      </p:sp>
    </p:spTree>
    <p:extLst>
      <p:ext uri="{BB962C8B-B14F-4D97-AF65-F5344CB8AC3E}">
        <p14:creationId xmlns:p14="http://schemas.microsoft.com/office/powerpoint/2010/main" val="407445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i="0" dirty="0" smtClean="0"/>
              <a:t>Õpilase loodud tekstülesanne</a:t>
            </a:r>
            <a:endParaRPr lang="en-US" i="0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/>
        <p:txBody>
          <a:bodyPr numCol="2"/>
          <a:lstStyle/>
          <a:p>
            <a:r>
              <a:rPr lang="fi-FI" i="0" dirty="0" smtClean="0">
                <a:solidFill>
                  <a:schemeClr val="accent1"/>
                </a:solidFill>
              </a:rPr>
              <a:t>Tampere </a:t>
            </a:r>
            <a:r>
              <a:rPr lang="et-EE" i="0" dirty="0" smtClean="0">
                <a:solidFill>
                  <a:schemeClr val="accent1"/>
                </a:solidFill>
              </a:rPr>
              <a:t>tsirkuse jõumeestele antakse uued hantlid</a:t>
            </a:r>
            <a:r>
              <a:rPr lang="fi-FI" i="0" dirty="0" smtClean="0">
                <a:solidFill>
                  <a:schemeClr val="accent1"/>
                </a:solidFill>
              </a:rPr>
              <a:t>.</a:t>
            </a:r>
            <a:r>
              <a:rPr lang="et-EE" i="0" dirty="0" smtClean="0">
                <a:solidFill>
                  <a:schemeClr val="accent1"/>
                </a:solidFill>
              </a:rPr>
              <a:t> Jõumehi on 6 ja hantleid 24</a:t>
            </a:r>
            <a:r>
              <a:rPr lang="et-EE" i="0" dirty="0" smtClean="0"/>
              <a:t>.</a:t>
            </a:r>
            <a:r>
              <a:rPr lang="fi-FI" i="0" dirty="0" smtClean="0"/>
              <a:t> </a:t>
            </a:r>
            <a:r>
              <a:rPr lang="et-EE" b="1" i="0" dirty="0" smtClean="0"/>
              <a:t>Hantlite jaotamise järel ei jaksa jõumehed kõiki raskusi tõsta. Igalt ühelt võetakse 3 hantlit ära</a:t>
            </a:r>
            <a:r>
              <a:rPr lang="fi-FI" b="1" i="0" dirty="0" smtClean="0"/>
              <a:t>. </a:t>
            </a:r>
            <a:r>
              <a:rPr lang="et-EE" i="0" dirty="0" smtClean="0">
                <a:solidFill>
                  <a:schemeClr val="bg2">
                    <a:lumMod val="65000"/>
                    <a:lumOff val="35000"/>
                  </a:schemeClr>
                </a:solidFill>
              </a:rPr>
              <a:t>Kui palju hantleid igale jõumehele alles jääb?</a:t>
            </a:r>
          </a:p>
          <a:p>
            <a:endParaRPr lang="et-EE" i="0" dirty="0"/>
          </a:p>
          <a:p>
            <a:endParaRPr lang="et-EE" i="0" dirty="0" smtClean="0"/>
          </a:p>
          <a:p>
            <a:r>
              <a:rPr lang="fi-FI" i="0" dirty="0">
                <a:solidFill>
                  <a:schemeClr val="accent1"/>
                </a:solidFill>
              </a:rPr>
              <a:t>Tampereen sirkuksen voimamiehille annetaan uudet käsipainot. Voimamiehiä on 6 ja painoja 24. </a:t>
            </a:r>
            <a:r>
              <a:rPr lang="fi-FI" b="1" i="0" dirty="0"/>
              <a:t>Jaon jälkeen voimamiehet eivät kuitenkaan jaksa nostaa painoja. Jokaiselta otetaan vielä 3 käsipainoa pois. </a:t>
            </a:r>
            <a:r>
              <a:rPr lang="fi-FI" i="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Kuinka </a:t>
            </a:r>
            <a:r>
              <a:rPr lang="fi-FI" i="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monta painoa jokaiselle voimamiehelle jää?</a:t>
            </a:r>
            <a:endParaRPr lang="en-US" i="0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4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i="0" dirty="0" smtClean="0"/>
              <a:t>Pildi- ja sümbolikeel</a:t>
            </a:r>
            <a:endParaRPr lang="en-US" i="0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367" y="1107955"/>
            <a:ext cx="8071265" cy="464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51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5342466" y="831850"/>
            <a:ext cx="3454400" cy="2614084"/>
          </a:xfrm>
        </p:spPr>
        <p:txBody>
          <a:bodyPr/>
          <a:lstStyle/>
          <a:p>
            <a:r>
              <a:rPr lang="et-EE" i="0" dirty="0" smtClean="0"/>
              <a:t>Matemaatika-ülesande põhjal loodud koomiks</a:t>
            </a:r>
            <a:endParaRPr lang="en-US" i="0" dirty="0"/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215467" cy="657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59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i="0" dirty="0" smtClean="0"/>
              <a:t>Sügav õppimine </a:t>
            </a:r>
            <a:r>
              <a:rPr lang="et-EE" i="0" smtClean="0"/>
              <a:t>ja tekstikesksus </a:t>
            </a:r>
            <a:r>
              <a:rPr lang="et-EE" sz="3600" i="0" dirty="0" smtClean="0"/>
              <a:t>(Meyer, </a:t>
            </a:r>
            <a:r>
              <a:rPr lang="et-EE" sz="3600" i="0" dirty="0" err="1" smtClean="0"/>
              <a:t>Coyle</a:t>
            </a:r>
            <a:r>
              <a:rPr lang="et-EE" sz="3600" i="0" dirty="0" smtClean="0"/>
              <a:t> 2021, 2022)</a:t>
            </a:r>
            <a:endParaRPr lang="en-US" sz="4000" i="0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52546"/>
            <a:ext cx="5293189" cy="4136694"/>
          </a:xfrm>
          <a:prstGeom prst="rect">
            <a:avLst/>
          </a:prstGeom>
          <a:ln>
            <a:solidFill>
              <a:schemeClr val="accent4"/>
            </a:solidFill>
          </a:ln>
        </p:spPr>
      </p:pic>
      <p:pic>
        <p:nvPicPr>
          <p:cNvPr id="5" name="Pil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2189" y="1887975"/>
            <a:ext cx="2278261" cy="299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94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552046" cy="1138239"/>
          </a:xfrm>
        </p:spPr>
        <p:txBody>
          <a:bodyPr/>
          <a:lstStyle/>
          <a:p>
            <a:r>
              <a:rPr lang="et-EE" i="0" dirty="0"/>
              <a:t>Soovitusi </a:t>
            </a:r>
            <a:r>
              <a:rPr lang="et-EE" i="0" dirty="0" smtClean="0"/>
              <a:t>tekstikeskseks keeleõpetuseks</a:t>
            </a:r>
            <a:endParaRPr lang="et-EE" sz="3600" i="0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57200" y="1491917"/>
            <a:ext cx="8223250" cy="4097324"/>
          </a:xfrm>
        </p:spPr>
        <p:txBody>
          <a:bodyPr/>
          <a:lstStyle/>
          <a:p>
            <a:r>
              <a:rPr lang="et-EE" sz="2400" b="1" i="0" dirty="0" smtClean="0"/>
              <a:t>Terviktekstist</a:t>
            </a:r>
            <a:r>
              <a:rPr lang="et-EE" sz="2400" b="1" i="0" dirty="0" smtClean="0"/>
              <a:t> k</a:t>
            </a:r>
            <a:r>
              <a:rPr lang="et-EE" sz="2400" b="1" i="0" dirty="0" smtClean="0"/>
              <a:t>eeleteadlikkuseni</a:t>
            </a:r>
            <a:r>
              <a:rPr lang="et-EE" sz="2400" i="0" dirty="0" smtClean="0"/>
              <a:t> - arendada </a:t>
            </a:r>
            <a:r>
              <a:rPr lang="et-EE" sz="2400" i="0" dirty="0"/>
              <a:t>keelekasutaja </a:t>
            </a:r>
            <a:r>
              <a:rPr lang="et-EE" sz="2400" i="0" dirty="0" smtClean="0"/>
              <a:t>võimet </a:t>
            </a:r>
            <a:r>
              <a:rPr lang="et-EE" sz="2400" i="0" dirty="0"/>
              <a:t>keelt suhtluses teadvustada ja teha keelelisi </a:t>
            </a:r>
            <a:r>
              <a:rPr lang="et-EE" sz="2400" i="0" dirty="0" smtClean="0"/>
              <a:t>valikuid (</a:t>
            </a:r>
            <a:r>
              <a:rPr lang="et-EE" sz="2400" i="0" dirty="0" err="1" smtClean="0"/>
              <a:t>Myhill</a:t>
            </a:r>
            <a:r>
              <a:rPr lang="et-EE" sz="2400" i="0" dirty="0" smtClean="0"/>
              <a:t> 2018).</a:t>
            </a:r>
          </a:p>
          <a:p>
            <a:r>
              <a:rPr lang="et-EE" sz="2400" b="1" i="0" dirty="0" smtClean="0"/>
              <a:t>Žanriteadlikkus</a:t>
            </a:r>
            <a:r>
              <a:rPr lang="et-EE" sz="2400" i="0" dirty="0" smtClean="0"/>
              <a:t> -  </a:t>
            </a:r>
            <a:r>
              <a:rPr lang="et-EE" sz="2400" i="0" dirty="0" smtClean="0"/>
              <a:t>rollisuhe, valdkond, </a:t>
            </a:r>
            <a:r>
              <a:rPr lang="et-EE" sz="2400" i="0" dirty="0" err="1" smtClean="0"/>
              <a:t>multimodaalsus</a:t>
            </a:r>
            <a:r>
              <a:rPr lang="et-EE" sz="2400" i="0" dirty="0" smtClean="0"/>
              <a:t> ning </a:t>
            </a:r>
            <a:r>
              <a:rPr lang="et-EE" sz="2400" i="0" dirty="0" smtClean="0"/>
              <a:t>käikude </a:t>
            </a:r>
            <a:r>
              <a:rPr lang="et-EE" sz="2400" i="0" dirty="0"/>
              <a:t>ja sammude leidmine, </a:t>
            </a:r>
            <a:r>
              <a:rPr lang="et-EE" sz="2400" i="0" dirty="0" smtClean="0"/>
              <a:t>lausete analüüs</a:t>
            </a:r>
          </a:p>
          <a:p>
            <a:r>
              <a:rPr lang="et-EE" sz="2400" b="1" i="0" dirty="0" smtClean="0"/>
              <a:t>Lausetega manipuleerimine</a:t>
            </a:r>
            <a:r>
              <a:rPr lang="et-EE" sz="2400" i="0" dirty="0" smtClean="0"/>
              <a:t>: sõnade segipaiskamine, </a:t>
            </a:r>
            <a:r>
              <a:rPr lang="et-EE" sz="2400" i="0" dirty="0"/>
              <a:t>asendamine, lause </a:t>
            </a:r>
            <a:r>
              <a:rPr lang="et-EE" sz="2400" i="0" dirty="0" smtClean="0"/>
              <a:t>matkimine (uued andmed, sama struktuur)</a:t>
            </a:r>
            <a:endParaRPr lang="et-EE" sz="2400" i="0" dirty="0"/>
          </a:p>
          <a:p>
            <a:r>
              <a:rPr lang="et-EE" sz="2400" i="0" dirty="0" smtClean="0"/>
              <a:t>Toestavad </a:t>
            </a:r>
            <a:r>
              <a:rPr lang="et-EE" sz="2400" i="0" dirty="0"/>
              <a:t>klassidialoogid ja </a:t>
            </a:r>
            <a:r>
              <a:rPr lang="et-EE" sz="2400" i="0" dirty="0" smtClean="0"/>
              <a:t>vestlusstsenaariumid (paaris- ja rühmatööd)</a:t>
            </a:r>
            <a:endParaRPr lang="et-EE" sz="2400" i="0" dirty="0"/>
          </a:p>
          <a:p>
            <a:endParaRPr lang="et-EE" sz="2300" i="0" dirty="0" smtClean="0"/>
          </a:p>
          <a:p>
            <a:endParaRPr lang="et-EE" sz="2300" dirty="0"/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 rotWithShape="1">
          <a:blip r:embed="rId2"/>
          <a:srcRect l="69474" t="20797" r="8078" b="21111"/>
          <a:stretch/>
        </p:blipFill>
        <p:spPr>
          <a:xfrm>
            <a:off x="-1" y="5091764"/>
            <a:ext cx="1213409" cy="1766236"/>
          </a:xfrm>
          <a:prstGeom prst="rect">
            <a:avLst/>
          </a:prstGeom>
        </p:spPr>
      </p:pic>
      <p:pic>
        <p:nvPicPr>
          <p:cNvPr id="5" name="Pilt 4"/>
          <p:cNvPicPr>
            <a:picLocks noChangeAspect="1"/>
          </p:cNvPicPr>
          <p:nvPr/>
        </p:nvPicPr>
        <p:blipFill rotWithShape="1">
          <a:blip r:embed="rId3"/>
          <a:srcRect l="21794" t="24443" r="19878" b="19495"/>
          <a:stretch/>
        </p:blipFill>
        <p:spPr>
          <a:xfrm>
            <a:off x="1395663" y="5069472"/>
            <a:ext cx="3378468" cy="1826535"/>
          </a:xfrm>
          <a:prstGeom prst="rect">
            <a:avLst/>
          </a:prstGeom>
        </p:spPr>
      </p:pic>
      <p:sp>
        <p:nvSpPr>
          <p:cNvPr id="6" name="Allanool 5"/>
          <p:cNvSpPr/>
          <p:nvPr/>
        </p:nvSpPr>
        <p:spPr>
          <a:xfrm rot="5400000">
            <a:off x="8335418" y="4879676"/>
            <a:ext cx="590144" cy="1014321"/>
          </a:xfrm>
          <a:prstGeom prst="downArrow">
            <a:avLst>
              <a:gd name="adj1" fmla="val 50000"/>
              <a:gd name="adj2" fmla="val 475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9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8"/>
          <p:cNvSpPr txBox="1">
            <a:spLocks noGrp="1"/>
          </p:cNvSpPr>
          <p:nvPr>
            <p:ph type="title"/>
          </p:nvPr>
        </p:nvSpPr>
        <p:spPr>
          <a:xfrm>
            <a:off x="755576" y="548680"/>
            <a:ext cx="6351042" cy="1138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t-EE" i="0" dirty="0"/>
              <a:t>Allikad</a:t>
            </a:r>
            <a:endParaRPr i="0" dirty="0"/>
          </a:p>
        </p:txBody>
      </p:sp>
      <p:sp>
        <p:nvSpPr>
          <p:cNvPr id="234" name="Google Shape;234;p28"/>
          <p:cNvSpPr/>
          <p:nvPr/>
        </p:nvSpPr>
        <p:spPr>
          <a:xfrm>
            <a:off x="522618" y="1117799"/>
            <a:ext cx="7992888" cy="7104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fi-FI" sz="1600" b="1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Aruvee</a:t>
            </a:r>
            <a:r>
              <a:rPr lang="fi-FI" sz="16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Merilin 2023. </a:t>
            </a:r>
            <a:r>
              <a:rPr lang="fi-FI" sz="16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Tekstikeskne</a:t>
            </a:r>
            <a:r>
              <a:rPr lang="fi-FI" sz="16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aine- ja </a:t>
            </a:r>
            <a:r>
              <a:rPr lang="fi-FI" sz="16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keeleõpetus</a:t>
            </a:r>
            <a:r>
              <a:rPr lang="fi-FI" sz="16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fi-FI" sz="16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Teoreetiline</a:t>
            </a:r>
            <a:r>
              <a:rPr lang="fi-FI" sz="16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fi-FI" sz="16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raamistik</a:t>
            </a:r>
            <a:r>
              <a:rPr lang="fi-FI" sz="16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ja </a:t>
            </a:r>
            <a:r>
              <a:rPr lang="fi-FI" sz="1600" i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praktilised</a:t>
            </a:r>
            <a:r>
              <a:rPr lang="et-EE" sz="1600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fi-FI" sz="1600" i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soovitused</a:t>
            </a:r>
            <a:r>
              <a:rPr lang="fi-FI" sz="16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fi-FI" sz="16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Tallinn</a:t>
            </a:r>
            <a:r>
              <a:rPr lang="fi-FI" sz="16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Tallinna </a:t>
            </a:r>
            <a:r>
              <a:rPr lang="fi-FI" sz="16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ülikool</a:t>
            </a:r>
            <a:r>
              <a:rPr lang="fi-FI" sz="1600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lang="fi-FI" sz="1600" i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/>
            <a:r>
              <a:rPr lang="en-GB" sz="1600" b="1" i="1" dirty="0" err="1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Beacco</a:t>
            </a:r>
            <a:r>
              <a:rPr lang="en-GB" sz="1600" b="1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Jean-Claude 2017. </a:t>
            </a:r>
            <a:r>
              <a:rPr lang="en-GB" sz="1600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Language in all subjects: The Council of Europe’s perspective. – European Journal of Applied Linguistics, 5(2), </a:t>
            </a:r>
            <a:r>
              <a:rPr lang="en-GB" sz="1600" i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157–176</a:t>
            </a:r>
            <a:r>
              <a:rPr lang="et-EE" sz="1600" i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</a:p>
          <a:p>
            <a:pPr lvl="0"/>
            <a:r>
              <a:rPr lang="en-GB" sz="1600" b="1" i="1" dirty="0" err="1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Gerofsky</a:t>
            </a:r>
            <a:r>
              <a:rPr lang="en-GB" sz="1600" b="1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GB" sz="1600" b="1" i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lang="et-EE" sz="1600" b="1" i="1" dirty="0" err="1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usan</a:t>
            </a:r>
            <a:r>
              <a:rPr lang="en-GB" sz="1600" b="1" i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600" b="1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1996. </a:t>
            </a:r>
            <a:r>
              <a:rPr lang="en-GB" sz="1600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linguistic and narrative view of word problems in mathematics education. For the learning of mathematics, 16(2), </a:t>
            </a:r>
            <a:r>
              <a:rPr lang="en-GB" sz="1600" i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36</a:t>
            </a:r>
            <a:r>
              <a:rPr lang="en-GB" sz="1600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</a:t>
            </a:r>
            <a:r>
              <a:rPr lang="en-GB" sz="1600" i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45.</a:t>
            </a:r>
            <a:endParaRPr lang="et-EE" sz="1600" b="1" i="1" dirty="0" smtClean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/>
            <a:r>
              <a:rPr lang="fi-FI" sz="1600" b="1" i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Joutsenlahti</a:t>
            </a:r>
            <a:r>
              <a:rPr lang="fi-FI" sz="1600" b="1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fi-FI" sz="1600" b="1" i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</a:t>
            </a:r>
            <a:r>
              <a:rPr lang="et-EE" sz="1600" b="1" i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orma</a:t>
            </a:r>
            <a:r>
              <a:rPr lang="fi-FI" sz="1600" b="1" i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fi-FI" sz="1600" b="1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Kulju, </a:t>
            </a:r>
            <a:r>
              <a:rPr lang="fi-FI" sz="1600" b="1" i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lang="et-EE" sz="1600" b="1" i="1" dirty="0" err="1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irjo</a:t>
            </a:r>
            <a:r>
              <a:rPr lang="et-EE" sz="1600" b="1" i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T</a:t>
            </a:r>
            <a:r>
              <a:rPr lang="fi-FI" sz="1600" b="1" i="1" dirty="0" err="1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uomi</a:t>
            </a:r>
            <a:r>
              <a:rPr lang="fi-FI" sz="1600" b="1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fi-FI" sz="1600" b="1" i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</a:t>
            </a:r>
            <a:r>
              <a:rPr lang="et-EE" sz="1600" b="1" i="1" dirty="0" err="1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arja</a:t>
            </a:r>
            <a:r>
              <a:rPr lang="fi-FI" sz="1600" b="1" i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fi-FI" sz="1600" b="1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2012. </a:t>
            </a:r>
            <a:r>
              <a:rPr lang="fi-FI" sz="1600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Matemaattisen lausekkeen </a:t>
            </a:r>
            <a:r>
              <a:rPr lang="fi-FI" sz="1600" i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kontekstualisointi</a:t>
            </a:r>
            <a:r>
              <a:rPr lang="fi-FI" sz="1600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sanalliseksi tehtäväksi ja tarinaksi. Opetuskokeilu kirjoittamisen hyödyntämisestä matematiikan opiskelussa. </a:t>
            </a:r>
            <a:r>
              <a:rPr lang="en-GB" sz="1600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</a:t>
            </a:r>
            <a:r>
              <a:rPr lang="fi-FI" sz="1600" i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Ainedidaktinen </a:t>
            </a:r>
            <a:r>
              <a:rPr lang="fi-FI" sz="1600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tutkimus koulutuspoliittisen päätöksenteon </a:t>
            </a:r>
            <a:r>
              <a:rPr lang="fi-FI" sz="1600" i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perustana</a:t>
            </a:r>
            <a:r>
              <a:rPr lang="et-EE" sz="1600" i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1</a:t>
            </a:r>
            <a:r>
              <a:rPr lang="fi-FI" sz="1600" i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07</a:t>
            </a:r>
            <a:r>
              <a:rPr lang="en-GB" sz="1600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</a:t>
            </a:r>
            <a:r>
              <a:rPr lang="fi-FI" sz="1600" i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122.</a:t>
            </a:r>
            <a:endParaRPr lang="et-EE" sz="1600" i="1" dirty="0" smtClean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/>
            <a:r>
              <a:rPr lang="fi-FI" sz="1600" b="1" i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Joutsenlahti</a:t>
            </a:r>
            <a:r>
              <a:rPr lang="fi-FI" sz="1600" b="1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fi-FI" sz="1600" b="1" i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</a:t>
            </a:r>
            <a:r>
              <a:rPr lang="et-EE" sz="1600" b="1" i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orma, </a:t>
            </a:r>
            <a:r>
              <a:rPr lang="fi-FI" sz="1600" b="1" i="1" dirty="0" err="1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Rättyä</a:t>
            </a:r>
            <a:r>
              <a:rPr lang="fi-FI" sz="1600" b="1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fi-FI" sz="1600" b="1" i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</a:t>
            </a:r>
            <a:r>
              <a:rPr lang="et-EE" sz="1600" b="1" i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aisu </a:t>
            </a:r>
            <a:r>
              <a:rPr lang="fi-FI" sz="1600" b="1" i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2015. </a:t>
            </a:r>
            <a:r>
              <a:rPr lang="fi-FI" sz="1600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Kielentämisen käsite ainedidaktisissa tutkimuksissa. Teoksessa M. Kauppinen, M. Rautiainen &amp; M. Tarnanen (toim.), Rajaton tulevaisuus. Kohti kokonaisvaltaista oppimista. Ainedidaktiikan symposium Jyväskylässä 13.–14.2.2014. Suomen ainedidaktisen tutkimusseuran julkaisuja Ainedidaktisia tutkimuksia 8, 45–62.</a:t>
            </a:r>
            <a:endParaRPr lang="et-EE" sz="1600" i="1" dirty="0" smtClean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/>
            <a:r>
              <a:rPr lang="en-GB" sz="1600" b="1" i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Martin</a:t>
            </a:r>
            <a:r>
              <a:rPr lang="en-GB" sz="1600" b="1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James R. </a:t>
            </a:r>
            <a:r>
              <a:rPr lang="et-EE" sz="1600" b="1" i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2009</a:t>
            </a:r>
            <a:r>
              <a:rPr lang="en-GB" sz="1600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GB" sz="1600" i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Genre </a:t>
            </a:r>
            <a:r>
              <a:rPr lang="en-GB" sz="1600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language learning: A social semiotic perspective. – Linguistics and education, 20(1), 10–21</a:t>
            </a:r>
            <a:r>
              <a:rPr lang="en-GB" sz="1600" i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lang="et-EE" sz="1600" i="1" dirty="0" smtClean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/>
            <a:r>
              <a:rPr lang="et-EE" sz="1600" b="1" i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Martin</a:t>
            </a:r>
            <a:r>
              <a:rPr lang="et-EE" sz="1600" b="1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James, R; </a:t>
            </a:r>
            <a:r>
              <a:rPr lang="et-EE" sz="1600" b="1" i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Rose</a:t>
            </a:r>
            <a:r>
              <a:rPr lang="et-EE" sz="1600" b="1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David 2008. </a:t>
            </a:r>
            <a:r>
              <a:rPr lang="et-EE" sz="1600" i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Genre</a:t>
            </a:r>
            <a:r>
              <a:rPr lang="et-EE" sz="1600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t-EE" sz="1600" i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relations</a:t>
            </a:r>
            <a:r>
              <a:rPr lang="et-EE" sz="1600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t-EE" sz="1600" i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Mapping</a:t>
            </a:r>
            <a:r>
              <a:rPr lang="et-EE" sz="1600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t-EE" sz="1600" i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Culture</a:t>
            </a:r>
            <a:r>
              <a:rPr lang="et-EE" sz="1600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t-EE" sz="1600" i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Equinox</a:t>
            </a:r>
            <a:r>
              <a:rPr lang="et-EE" sz="1600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t-EE" sz="1600" i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Publishing</a:t>
            </a:r>
            <a:r>
              <a:rPr lang="et-EE" sz="1600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t-EE" sz="1600" i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Ltd</a:t>
            </a:r>
            <a:r>
              <a:rPr lang="et-EE" sz="1600" i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lvl="0"/>
            <a:r>
              <a:rPr lang="et-EE" sz="1600" b="1" i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Meyer, Oliver, </a:t>
            </a:r>
            <a:r>
              <a:rPr lang="et-EE" sz="1600" b="1" i="1" dirty="0" err="1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Coyle</a:t>
            </a:r>
            <a:r>
              <a:rPr lang="et-EE" sz="1600" b="1" i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t-EE" sz="1600" b="1" i="1" dirty="0" err="1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</a:t>
            </a:r>
            <a:r>
              <a:rPr lang="et-EE" sz="1600" b="1" i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2022. </a:t>
            </a:r>
            <a:r>
              <a:rPr lang="en-GB" sz="1600" i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Beyond </a:t>
            </a:r>
            <a:r>
              <a:rPr lang="en-GB" sz="1600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CLIL: recalibrating the language classroom for a </a:t>
            </a:r>
            <a:r>
              <a:rPr lang="en-GB" sz="1600" i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pluriliteracies</a:t>
            </a:r>
            <a:r>
              <a:rPr lang="en-GB" sz="1600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approach to creative and responsible global citizenship</a:t>
            </a:r>
            <a:r>
              <a:rPr lang="en-GB" sz="1600" i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et-EE" sz="1600" i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</a:t>
            </a:r>
            <a:r>
              <a:rPr lang="et-EE" sz="1600" i="1" dirty="0" err="1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Nordic</a:t>
            </a:r>
            <a:r>
              <a:rPr lang="et-EE" sz="1600" i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t-EE" sz="1600" i="1" dirty="0" err="1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Journal</a:t>
            </a:r>
            <a:r>
              <a:rPr lang="et-EE" sz="1600" i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of </a:t>
            </a:r>
            <a:r>
              <a:rPr lang="et-EE" sz="1600" i="1" dirty="0" err="1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Language</a:t>
            </a:r>
            <a:r>
              <a:rPr lang="et-EE" sz="1600" i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t-EE" sz="1600" i="1" dirty="0" err="1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Teaching</a:t>
            </a:r>
            <a:r>
              <a:rPr lang="et-EE" sz="1600" i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</a:t>
            </a:r>
            <a:r>
              <a:rPr lang="et-EE" sz="1600" i="1" dirty="0" err="1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Learning</a:t>
            </a:r>
            <a:r>
              <a:rPr lang="et-EE" sz="1600" i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lang="en-GB" sz="1600" i="1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/>
            <a:endParaRPr lang="et-EE" sz="1600" i="1" dirty="0" smtClean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600" i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600" i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8"/>
          <p:cNvSpPr txBox="1">
            <a:spLocks noGrp="1"/>
          </p:cNvSpPr>
          <p:nvPr>
            <p:ph type="title"/>
          </p:nvPr>
        </p:nvSpPr>
        <p:spPr>
          <a:xfrm>
            <a:off x="755576" y="548680"/>
            <a:ext cx="6351042" cy="1138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t-EE" i="0" dirty="0"/>
              <a:t>Allikad</a:t>
            </a:r>
            <a:endParaRPr i="0" dirty="0"/>
          </a:p>
        </p:txBody>
      </p:sp>
      <p:sp>
        <p:nvSpPr>
          <p:cNvPr id="234" name="Google Shape;234;p28"/>
          <p:cNvSpPr/>
          <p:nvPr/>
        </p:nvSpPr>
        <p:spPr>
          <a:xfrm>
            <a:off x="539552" y="1268760"/>
            <a:ext cx="7992888" cy="200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600" i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600" i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istkülik 1"/>
          <p:cNvSpPr/>
          <p:nvPr/>
        </p:nvSpPr>
        <p:spPr>
          <a:xfrm>
            <a:off x="618067" y="1228397"/>
            <a:ext cx="752686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t-EE" sz="16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Rapatti</a:t>
            </a:r>
            <a:r>
              <a:rPr lang="et-EE" sz="16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t-EE" sz="16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Katriina</a:t>
            </a:r>
            <a:r>
              <a:rPr lang="et-EE" sz="16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2014. </a:t>
            </a:r>
            <a:r>
              <a:rPr lang="en-US" sz="16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Monipuoliset</a:t>
            </a:r>
            <a:r>
              <a:rPr lang="en-US" sz="16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tekstilajitaidot</a:t>
            </a:r>
            <a:r>
              <a:rPr lang="en-US" sz="16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kaikissa</a:t>
            </a:r>
            <a:r>
              <a:rPr lang="en-US" sz="16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oppiaineissa</a:t>
            </a:r>
            <a:r>
              <a:rPr lang="en-US" sz="16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Shore, Susanna &amp; </a:t>
            </a:r>
            <a:r>
              <a:rPr lang="en-US" sz="16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Rapatti</a:t>
            </a:r>
            <a:r>
              <a:rPr lang="en-US" sz="16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6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Katriina</a:t>
            </a:r>
            <a:r>
              <a:rPr lang="en-US" sz="16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en-US" sz="16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toim</a:t>
            </a:r>
            <a:r>
              <a:rPr lang="en-US" sz="16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.) </a:t>
            </a:r>
            <a:r>
              <a:rPr lang="en-US" sz="16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Tekstilajitaidot</a:t>
            </a:r>
            <a:r>
              <a:rPr lang="en-US" sz="16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</a:t>
            </a:r>
            <a:r>
              <a:rPr lang="en-US" sz="16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lukemisen</a:t>
            </a:r>
            <a:r>
              <a:rPr lang="en-US" sz="16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ja </a:t>
            </a:r>
            <a:r>
              <a:rPr lang="en-US" sz="16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kirjoittamisen</a:t>
            </a:r>
            <a:r>
              <a:rPr lang="en-US" sz="16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opetus</a:t>
            </a:r>
            <a:r>
              <a:rPr lang="en-US" sz="16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koulussa</a:t>
            </a:r>
            <a:r>
              <a:rPr lang="en-US" sz="16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s. 145–160. </a:t>
            </a:r>
            <a:r>
              <a:rPr lang="en-US" sz="16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ÄOL:n</a:t>
            </a:r>
            <a:r>
              <a:rPr lang="en-US" sz="16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vuosikirja</a:t>
            </a:r>
            <a:r>
              <a:rPr lang="en-US" sz="16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et-EE" sz="16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Helsinki: </a:t>
            </a:r>
            <a:r>
              <a:rPr lang="en-US" sz="16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Äidinkielen</a:t>
            </a:r>
            <a:r>
              <a:rPr lang="en-US" sz="16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opettajain</a:t>
            </a:r>
            <a:r>
              <a:rPr lang="en-US" sz="16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liitto</a:t>
            </a:r>
            <a:r>
              <a:rPr lang="en-US" sz="16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lang="et-EE" sz="1600" i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/>
            <a:r>
              <a:rPr lang="en-US" sz="16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Rose, David 2008. </a:t>
            </a:r>
            <a:r>
              <a:rPr lang="en-US" sz="16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Reading Genre: A New Wave of Analysis. – Linguistics and the Human Sciences, 2(2), 185–204.</a:t>
            </a:r>
            <a:endParaRPr lang="et-EE" sz="1600" i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/>
            <a:r>
              <a:rPr lang="en-US" sz="16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Rose, David 2013. </a:t>
            </a:r>
            <a:r>
              <a:rPr lang="en-US" sz="16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Genre in the Sydney school. – </a:t>
            </a:r>
            <a:r>
              <a:rPr lang="en-US" sz="16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Toim</a:t>
            </a:r>
            <a:r>
              <a:rPr lang="en-US" sz="16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James P. Gee &amp; Michael </a:t>
            </a:r>
            <a:r>
              <a:rPr lang="en-US" sz="16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Handford</a:t>
            </a:r>
            <a:r>
              <a:rPr lang="en-US" sz="16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The Routledge Handbook of Discourse Analysis. London: Routledge, 209–225</a:t>
            </a:r>
            <a:r>
              <a:rPr lang="en-US" sz="1600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lang="et-EE" sz="1600" i="1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r>
              <a:rPr lang="et-EE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Schleppegrell</a:t>
            </a:r>
            <a:r>
              <a:rPr lang="et-EE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t-EE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jt 2014</a:t>
            </a:r>
            <a:r>
              <a:rPr lang="et-EE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t-EE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Schleppegrell</a:t>
            </a:r>
            <a:r>
              <a:rPr lang="et-E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Mary, J.; Moore, </a:t>
            </a:r>
            <a:r>
              <a:rPr lang="et-EE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Jason</a:t>
            </a:r>
            <a:r>
              <a:rPr lang="et-E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Al-</a:t>
            </a:r>
            <a:r>
              <a:rPr lang="et-EE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Adeimi</a:t>
            </a:r>
            <a:r>
              <a:rPr lang="et-E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t-EE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Shireen</a:t>
            </a:r>
            <a:r>
              <a:rPr lang="et-E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t-EE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O’Hallaron</a:t>
            </a:r>
            <a:r>
              <a:rPr lang="et-E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Catherine, L.; </a:t>
            </a:r>
            <a:r>
              <a:rPr lang="et-EE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Palincsar</a:t>
            </a:r>
            <a:r>
              <a:rPr lang="et-E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t-EE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Annamarie</a:t>
            </a:r>
            <a:r>
              <a:rPr lang="et-E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S.; </a:t>
            </a:r>
            <a:r>
              <a:rPr lang="et-EE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Symons</a:t>
            </a:r>
            <a:r>
              <a:rPr lang="et-E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t-EE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Carrie</a:t>
            </a:r>
            <a:r>
              <a:rPr lang="et-E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2014. </a:t>
            </a:r>
            <a:r>
              <a:rPr lang="et-EE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Tackling</a:t>
            </a:r>
            <a:r>
              <a:rPr lang="et-E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t-EE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genre</a:t>
            </a:r>
            <a:r>
              <a:rPr lang="et-E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t-EE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situationg</a:t>
            </a:r>
            <a:r>
              <a:rPr lang="et-E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SFL </a:t>
            </a:r>
            <a:r>
              <a:rPr lang="et-EE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genre</a:t>
            </a:r>
            <a:r>
              <a:rPr lang="et-E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t-EE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pedagogy</a:t>
            </a:r>
            <a:r>
              <a:rPr lang="et-E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a </a:t>
            </a:r>
            <a:r>
              <a:rPr lang="et-EE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et-E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t-EE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context</a:t>
            </a:r>
            <a:r>
              <a:rPr lang="et-E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</a:t>
            </a:r>
            <a:r>
              <a:rPr lang="et-EE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Genre</a:t>
            </a:r>
            <a:r>
              <a:rPr lang="et-E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t-EE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pedagogy</a:t>
            </a:r>
            <a:r>
              <a:rPr lang="et-E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t-EE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across</a:t>
            </a:r>
            <a:r>
              <a:rPr lang="et-E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t-EE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t-E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t-EE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curriculum</a:t>
            </a:r>
            <a:r>
              <a:rPr lang="et-E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Toim Luciana de </a:t>
            </a:r>
            <a:r>
              <a:rPr lang="et-EE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Oliveira</a:t>
            </a:r>
            <a:r>
              <a:rPr lang="et-E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t-EE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Joshua</a:t>
            </a:r>
            <a:r>
              <a:rPr lang="et-E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t-EE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Iddings</a:t>
            </a:r>
            <a:r>
              <a:rPr lang="et-E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t-EE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Sheffield</a:t>
            </a:r>
            <a:r>
              <a:rPr lang="et-E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UK: </a:t>
            </a:r>
            <a:r>
              <a:rPr lang="et-EE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Equinox</a:t>
            </a:r>
            <a:r>
              <a:rPr lang="et-E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25–39</a:t>
            </a:r>
            <a:r>
              <a:rPr lang="et-EE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t-EE" sz="1600" i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/>
            <a:r>
              <a:rPr lang="en-US" sz="1600" b="1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Shanahan, T</a:t>
            </a:r>
            <a:r>
              <a:rPr lang="et-EE" sz="1600" b="1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600" b="1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Shanahan, C</a:t>
            </a:r>
            <a:r>
              <a:rPr lang="et-EE" sz="1600" b="1" i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ynthia</a:t>
            </a:r>
            <a:r>
              <a:rPr lang="et-EE" sz="1600" b="1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2008</a:t>
            </a:r>
            <a:r>
              <a:rPr lang="et-EE" sz="1600" b="1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en-US" sz="1600" b="1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Teaching Disciplinary Literacy to Adolescents: Rethinking Content-Area Literacy. Harvard Educational Review, 78(1), 40–59. </a:t>
            </a:r>
            <a:endParaRPr lang="et-EE" sz="1600" i="1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/>
            <a:r>
              <a:rPr lang="fi-FI" sz="1600" b="1" i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Shore</a:t>
            </a:r>
            <a:r>
              <a:rPr lang="fi-FI" sz="16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Susanna 2014. </a:t>
            </a:r>
            <a:r>
              <a:rPr lang="fi-FI" sz="16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Reading to </a:t>
            </a:r>
            <a:r>
              <a:rPr lang="fi-FI" sz="16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Learn</a:t>
            </a:r>
            <a:r>
              <a:rPr lang="fi-FI" sz="16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-genrepedagogiikan kielitieteellinen perusta. – Tekstilajitaidot. Lukemisen ja kirjoittamisen opetus koulussa: Äidinkielen opettajain liiton vuosikirja 2014. Äidinkielen opettajain liitto.</a:t>
            </a:r>
            <a:endParaRPr lang="et-EE" sz="1600" i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r>
              <a:rPr lang="et-EE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Smagorinsky</a:t>
            </a:r>
            <a:r>
              <a:rPr lang="et-EE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Peter 2015. </a:t>
            </a:r>
            <a:r>
              <a:rPr lang="et-EE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Disciplinary</a:t>
            </a:r>
            <a:r>
              <a:rPr lang="et-EE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t-EE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literacy</a:t>
            </a:r>
            <a:r>
              <a:rPr lang="et-EE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t-EE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English</a:t>
            </a:r>
            <a:r>
              <a:rPr lang="et-EE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t-EE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language</a:t>
            </a:r>
            <a:r>
              <a:rPr lang="et-EE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t-EE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arts</a:t>
            </a:r>
            <a:r>
              <a:rPr lang="et-EE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</a:t>
            </a:r>
            <a:r>
              <a:rPr lang="et-EE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Journal</a:t>
            </a:r>
            <a:r>
              <a:rPr lang="et-EE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t-EE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Adolescent</a:t>
            </a:r>
            <a:r>
              <a:rPr lang="et-EE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t-EE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Adult</a:t>
            </a:r>
            <a:r>
              <a:rPr lang="et-EE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t-EE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Literacy</a:t>
            </a:r>
            <a:r>
              <a:rPr lang="et-EE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59(2), 141–146.</a:t>
            </a:r>
            <a:endParaRPr lang="en-U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i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Sulkunen</a:t>
            </a:r>
            <a:r>
              <a:rPr lang="en-US" sz="16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Sari; </a:t>
            </a:r>
            <a:r>
              <a:rPr lang="en-US" sz="16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Saario</a:t>
            </a:r>
            <a:r>
              <a:rPr lang="en-US" sz="16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Johanna 2020. </a:t>
            </a:r>
            <a:r>
              <a:rPr lang="en-US" sz="16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Monilukutaito</a:t>
            </a:r>
            <a:r>
              <a:rPr lang="en-US" sz="16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eri</a:t>
            </a:r>
            <a:r>
              <a:rPr lang="en-US" sz="16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oppiaineissa</a:t>
            </a:r>
            <a:r>
              <a:rPr lang="en-US" sz="16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– </a:t>
            </a:r>
            <a:r>
              <a:rPr lang="en-US" sz="16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Luku</a:t>
            </a:r>
            <a:r>
              <a:rPr lang="en-US" sz="16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ja </a:t>
            </a:r>
            <a:r>
              <a:rPr lang="en-US" sz="16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kirjoitustaidon</a:t>
            </a:r>
            <a:r>
              <a:rPr lang="en-US" sz="16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pedagogikkaa</a:t>
            </a:r>
            <a:r>
              <a:rPr lang="en-US" sz="16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yläkouluun</a:t>
            </a:r>
            <a:r>
              <a:rPr lang="en-US" sz="16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6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Toim</a:t>
            </a:r>
            <a:r>
              <a:rPr lang="en-US" sz="16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Seija</a:t>
            </a:r>
            <a:r>
              <a:rPr lang="en-US" sz="16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6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Tuovila</a:t>
            </a:r>
            <a:r>
              <a:rPr lang="en-US" sz="16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Leila </a:t>
            </a:r>
            <a:r>
              <a:rPr lang="en-US" sz="16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Kairaluoma</a:t>
            </a:r>
            <a:r>
              <a:rPr lang="en-US" sz="16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6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Virva</a:t>
            </a:r>
            <a:r>
              <a:rPr lang="en-US" sz="16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6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Majonen</a:t>
            </a:r>
            <a:r>
              <a:rPr lang="en-US" sz="16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6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Rovaniemi</a:t>
            </a:r>
            <a:r>
              <a:rPr lang="en-US" sz="16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1600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Lapin</a:t>
            </a:r>
            <a:r>
              <a:rPr lang="et-EE" sz="1600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yliopisto</a:t>
            </a:r>
            <a:r>
              <a:rPr lang="en-US" sz="16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40–49</a:t>
            </a:r>
            <a:r>
              <a:rPr lang="en-US" sz="1600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lang="et-EE" sz="1600" i="1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/>
            <a:r>
              <a:rPr lang="en-US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74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5"/>
          <p:cNvSpPr txBox="1">
            <a:spLocks noGrp="1"/>
          </p:cNvSpPr>
          <p:nvPr>
            <p:ph type="body" idx="1"/>
          </p:nvPr>
        </p:nvSpPr>
        <p:spPr>
          <a:xfrm>
            <a:off x="611560" y="2204864"/>
            <a:ext cx="7886700" cy="2088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0533"/>
              </a:buClr>
              <a:buSzPts val="4000"/>
              <a:buFont typeface="Merriweather Sans"/>
              <a:buNone/>
            </a:pPr>
            <a:r>
              <a:rPr lang="et-EE" sz="4000" i="1" dirty="0" smtClean="0"/>
              <a:t>Aitäh ja jõudu!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0533"/>
              </a:buClr>
              <a:buSzPts val="4000"/>
              <a:buFont typeface="Merriweather Sans"/>
              <a:buNone/>
            </a:pPr>
            <a:r>
              <a:rPr lang="et-EE" sz="4000" i="1" dirty="0"/>
              <a:t>merilin@tlu.ee</a:t>
            </a:r>
            <a:endParaRPr sz="4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3250" cy="1138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t-EE" i="0" dirty="0"/>
              <a:t>Žanr ja </a:t>
            </a:r>
            <a:r>
              <a:rPr lang="et-EE" i="0" dirty="0" smtClean="0"/>
              <a:t>keeleteadlikkus</a:t>
            </a:r>
            <a:endParaRPr i="0" dirty="0"/>
          </a:p>
        </p:txBody>
      </p:sp>
      <p:sp>
        <p:nvSpPr>
          <p:cNvPr id="187" name="Google Shape;187;p21"/>
          <p:cNvSpPr txBox="1">
            <a:spLocks noGrp="1"/>
          </p:cNvSpPr>
          <p:nvPr>
            <p:ph type="body" idx="1"/>
          </p:nvPr>
        </p:nvSpPr>
        <p:spPr>
          <a:xfrm>
            <a:off x="457200" y="1604963"/>
            <a:ext cx="8223250" cy="3984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65600" lvl="0" indent="-165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600"/>
              <a:buChar char="-"/>
            </a:pPr>
            <a:r>
              <a:rPr lang="et-EE" i="0" dirty="0"/>
              <a:t>Žanrid on </a:t>
            </a:r>
            <a:r>
              <a:rPr lang="et-EE" i="0" dirty="0">
                <a:solidFill>
                  <a:schemeClr val="accent1"/>
                </a:solidFill>
              </a:rPr>
              <a:t>kultuurikohased</a:t>
            </a:r>
            <a:r>
              <a:rPr lang="et-EE" i="0" dirty="0"/>
              <a:t>, korduva </a:t>
            </a:r>
            <a:r>
              <a:rPr lang="et-EE" i="0" dirty="0" smtClean="0">
                <a:solidFill>
                  <a:schemeClr val="accent1"/>
                </a:solidFill>
              </a:rPr>
              <a:t>ülesehitusega</a:t>
            </a:r>
            <a:r>
              <a:rPr lang="et-EE" i="0" dirty="0" smtClean="0"/>
              <a:t> </a:t>
            </a:r>
            <a:r>
              <a:rPr lang="et-EE" i="0" dirty="0">
                <a:solidFill>
                  <a:schemeClr val="accent1"/>
                </a:solidFill>
              </a:rPr>
              <a:t>eesmärgipärased</a:t>
            </a:r>
            <a:r>
              <a:rPr lang="et-EE" i="0" dirty="0"/>
              <a:t> suhtlusaktid (Martin 2009)</a:t>
            </a:r>
            <a:endParaRPr i="0" dirty="0"/>
          </a:p>
          <a:p>
            <a:pPr marL="165600" lvl="0" indent="-165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600"/>
              <a:buChar char="-"/>
            </a:pPr>
            <a:r>
              <a:rPr lang="et-EE" i="0" dirty="0"/>
              <a:t>Igal kultuuril </a:t>
            </a:r>
            <a:r>
              <a:rPr lang="et-EE" i="0" dirty="0" smtClean="0"/>
              <a:t>ja ka valdkonnal  (=ainel) on </a:t>
            </a:r>
            <a:r>
              <a:rPr lang="et-EE" i="0" dirty="0"/>
              <a:t>omad žanrid ja registrite varieeruvus, mida peetakse sotsiaalsete eesmärkide saavutamiseks tähenduslikuks ja sobivaks (</a:t>
            </a:r>
            <a:r>
              <a:rPr lang="et-EE" i="0" dirty="0" err="1"/>
              <a:t>Schleppegrell</a:t>
            </a:r>
            <a:r>
              <a:rPr lang="et-EE" i="0" dirty="0"/>
              <a:t> </a:t>
            </a:r>
            <a:r>
              <a:rPr lang="et-EE" i="0" dirty="0" smtClean="0"/>
              <a:t>jt 2014)</a:t>
            </a:r>
            <a:endParaRPr i="0" dirty="0"/>
          </a:p>
          <a:p>
            <a:pPr marL="165600" lvl="0" indent="-165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600"/>
              <a:buChar char="-"/>
            </a:pPr>
            <a:r>
              <a:rPr lang="et-EE" i="0" dirty="0"/>
              <a:t>Kirjutamine pole kirjutamine pole kirjutamine (</a:t>
            </a:r>
            <a:r>
              <a:rPr lang="et-EE" i="0" dirty="0" err="1"/>
              <a:t>Smagorinsky</a:t>
            </a:r>
            <a:r>
              <a:rPr lang="et-EE" i="0" dirty="0"/>
              <a:t> </a:t>
            </a:r>
            <a:r>
              <a:rPr lang="et-EE" i="0" dirty="0" smtClean="0"/>
              <a:t>2015) – ainetekstide kirjutamine varieerub</a:t>
            </a:r>
            <a:endParaRPr i="0" dirty="0"/>
          </a:p>
          <a:p>
            <a:pPr marL="165600" lvl="0" indent="-165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600"/>
              <a:buChar char="-"/>
            </a:pPr>
            <a:r>
              <a:rPr lang="et-EE" i="0" dirty="0"/>
              <a:t>K</a:t>
            </a:r>
            <a:r>
              <a:rPr lang="et-EE" i="0" dirty="0" smtClean="0"/>
              <a:t>irjaoskaja </a:t>
            </a:r>
            <a:r>
              <a:rPr lang="et-EE" i="0" dirty="0"/>
              <a:t>valdab mitmesuguseid </a:t>
            </a:r>
            <a:r>
              <a:rPr lang="et-EE" i="0" dirty="0" smtClean="0"/>
              <a:t>žanre, et ühiskonnas </a:t>
            </a:r>
            <a:r>
              <a:rPr lang="et-EE" i="0" dirty="0"/>
              <a:t>toimida ja mõjule </a:t>
            </a:r>
            <a:r>
              <a:rPr lang="et-EE" i="0" dirty="0" smtClean="0"/>
              <a:t>pääseda</a:t>
            </a:r>
            <a:endParaRPr i="0" dirty="0"/>
          </a:p>
          <a:p>
            <a:pPr marL="16560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i="0" dirty="0" smtClean="0"/>
              <a:t>Žanriõpetus</a:t>
            </a:r>
            <a:r>
              <a:rPr lang="et-EE" dirty="0" smtClean="0"/>
              <a:t> ja lugedes õppima </a:t>
            </a:r>
            <a:r>
              <a:rPr lang="et-EE" sz="3600" i="0" dirty="0" smtClean="0"/>
              <a:t>(=</a:t>
            </a:r>
            <a:r>
              <a:rPr lang="et-EE" sz="3600" i="0" dirty="0" err="1" smtClean="0"/>
              <a:t>Rose</a:t>
            </a:r>
            <a:r>
              <a:rPr lang="et-EE" sz="3600" i="0" dirty="0" smtClean="0"/>
              <a:t>, Martin 2012)</a:t>
            </a:r>
            <a:endParaRPr lang="en-US" sz="4000" i="0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7113890" y="6543571"/>
            <a:ext cx="2265455" cy="126184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Martin &amp; Rose - Genre Relations Mapping Culture | PDF | Narrative |  Cogni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604963"/>
            <a:ext cx="2505179" cy="334023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earning to Write / Reading to Lear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130" y="1604962"/>
            <a:ext cx="2179269" cy="330691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chool Discourse: Learning to Write Across the Years of Schooling  (Continuum Discourse, 12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150" y="1604962"/>
            <a:ext cx="2204408" cy="330496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46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4ebc61a02a_0_7"/>
          <p:cNvSpPr txBox="1"/>
          <p:nvPr/>
        </p:nvSpPr>
        <p:spPr>
          <a:xfrm>
            <a:off x="635766" y="196250"/>
            <a:ext cx="8190600" cy="101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t-EE" sz="4000" dirty="0">
                <a:solidFill>
                  <a:schemeClr val="accent1"/>
                </a:solidFill>
                <a:latin typeface="EB Garamond"/>
                <a:ea typeface="EB Garamond"/>
                <a:cs typeface="EB Garamond"/>
                <a:sym typeface="EB Garamond"/>
              </a:rPr>
              <a:t>Keele rakendumise  mudel </a:t>
            </a:r>
            <a:r>
              <a:rPr lang="et-EE" sz="3200" dirty="0">
                <a:solidFill>
                  <a:schemeClr val="accent1"/>
                </a:solidFill>
                <a:latin typeface="EB Garamond"/>
                <a:ea typeface="EB Garamond"/>
                <a:cs typeface="EB Garamond"/>
                <a:sym typeface="EB Garamond"/>
              </a:rPr>
              <a:t>(Martin </a:t>
            </a:r>
            <a:r>
              <a:rPr lang="et-EE" sz="3200" dirty="0" smtClean="0">
                <a:solidFill>
                  <a:schemeClr val="accent1"/>
                </a:solidFill>
                <a:latin typeface="EB Garamond"/>
                <a:ea typeface="EB Garamond"/>
                <a:cs typeface="EB Garamond"/>
                <a:sym typeface="EB Garamond"/>
              </a:rPr>
              <a:t>2009, </a:t>
            </a:r>
            <a:r>
              <a:rPr lang="et-EE" sz="3200" dirty="0" err="1" smtClean="0">
                <a:solidFill>
                  <a:schemeClr val="accent1"/>
                </a:solidFill>
                <a:latin typeface="EB Garamond"/>
                <a:ea typeface="EB Garamond"/>
                <a:cs typeface="EB Garamond"/>
                <a:sym typeface="EB Garamond"/>
              </a:rPr>
              <a:t>Rose</a:t>
            </a:r>
            <a:r>
              <a:rPr lang="et-EE" sz="3200" dirty="0" smtClean="0">
                <a:solidFill>
                  <a:schemeClr val="accent1"/>
                </a:solidFill>
                <a:latin typeface="EB Garamond"/>
                <a:ea typeface="EB Garamond"/>
                <a:cs typeface="EB Garamond"/>
                <a:sym typeface="EB Garamond"/>
              </a:rPr>
              <a:t>, Martin 2012)</a:t>
            </a:r>
            <a:endParaRPr sz="100" dirty="0"/>
          </a:p>
        </p:txBody>
      </p:sp>
      <p:graphicFrame>
        <p:nvGraphicFramePr>
          <p:cNvPr id="2" name="Skemaatiline diagramm 1"/>
          <p:cNvGraphicFramePr/>
          <p:nvPr>
            <p:extLst>
              <p:ext uri="{D42A27DB-BD31-4B8C-83A1-F6EECF244321}">
                <p14:modId xmlns:p14="http://schemas.microsoft.com/office/powerpoint/2010/main" val="2838499384"/>
              </p:ext>
            </p:extLst>
          </p:nvPr>
        </p:nvGraphicFramePr>
        <p:xfrm>
          <a:off x="-1127418" y="1445682"/>
          <a:ext cx="8067967" cy="4732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4ebc61a02a_0_2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3300" cy="113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-EE" i="0" dirty="0" smtClean="0"/>
              <a:t>Keeleteadliku aineõpetuse kolm sammu </a:t>
            </a:r>
            <a:r>
              <a:rPr lang="et-EE" sz="3600" i="0" dirty="0" smtClean="0"/>
              <a:t>(</a:t>
            </a:r>
            <a:r>
              <a:rPr lang="et-EE" sz="3600" i="0" dirty="0" err="1" smtClean="0"/>
              <a:t>Sulkunen</a:t>
            </a:r>
            <a:r>
              <a:rPr lang="et-EE" sz="3600" i="0" dirty="0"/>
              <a:t>, </a:t>
            </a:r>
            <a:r>
              <a:rPr lang="et-EE" sz="3600" i="0" dirty="0" err="1"/>
              <a:t>Saario</a:t>
            </a:r>
            <a:r>
              <a:rPr lang="et-EE" sz="3600" i="0" dirty="0"/>
              <a:t> 2020)</a:t>
            </a:r>
            <a:endParaRPr sz="3600" i="0" dirty="0"/>
          </a:p>
        </p:txBody>
      </p:sp>
      <p:sp>
        <p:nvSpPr>
          <p:cNvPr id="180" name="Google Shape;180;g14ebc61a02a_0_22"/>
          <p:cNvSpPr txBox="1">
            <a:spLocks noGrp="1"/>
          </p:cNvSpPr>
          <p:nvPr>
            <p:ph type="body" idx="1"/>
          </p:nvPr>
        </p:nvSpPr>
        <p:spPr>
          <a:xfrm>
            <a:off x="457200" y="1595338"/>
            <a:ext cx="8223300" cy="398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1" name="Google Shape;181;g14ebc61a02a_0_22"/>
          <p:cNvPicPr preferRelativeResize="0"/>
          <p:nvPr/>
        </p:nvPicPr>
        <p:blipFill rotWithShape="1">
          <a:blip r:embed="rId3">
            <a:alphaModFix/>
          </a:blip>
          <a:srcRect l="16114" t="32397" r="25010" b="16948"/>
          <a:stretch/>
        </p:blipFill>
        <p:spPr>
          <a:xfrm>
            <a:off x="457200" y="1649400"/>
            <a:ext cx="8049701" cy="389544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Ülesnool 1"/>
          <p:cNvSpPr/>
          <p:nvPr/>
        </p:nvSpPr>
        <p:spPr>
          <a:xfrm>
            <a:off x="1299411" y="5095033"/>
            <a:ext cx="856648" cy="177259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3250" cy="1138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t-EE" i="0" dirty="0"/>
              <a:t>Ainežanrid </a:t>
            </a:r>
            <a:r>
              <a:rPr lang="et-EE" sz="3400" i="0" dirty="0"/>
              <a:t>(Martin, </a:t>
            </a:r>
            <a:r>
              <a:rPr lang="et-EE" sz="3400" i="0" dirty="0" err="1"/>
              <a:t>Rose</a:t>
            </a:r>
            <a:r>
              <a:rPr lang="et-EE" sz="3400" i="0" dirty="0"/>
              <a:t> </a:t>
            </a:r>
            <a:r>
              <a:rPr lang="et-EE" sz="3400" i="0" dirty="0" smtClean="0"/>
              <a:t>2008, </a:t>
            </a:r>
            <a:r>
              <a:rPr lang="et-EE" sz="3400" i="0" dirty="0" err="1" smtClean="0"/>
              <a:t>Rapatti</a:t>
            </a:r>
            <a:r>
              <a:rPr lang="et-EE" sz="3400" i="0" dirty="0" smtClean="0"/>
              <a:t> 2014, </a:t>
            </a:r>
            <a:r>
              <a:rPr lang="et-EE" sz="3400" i="0" dirty="0" err="1" smtClean="0"/>
              <a:t>Shore</a:t>
            </a:r>
            <a:r>
              <a:rPr lang="et-EE" sz="3400" i="0" dirty="0" smtClean="0"/>
              <a:t> 2014, Aruvee 2023)</a:t>
            </a:r>
            <a:endParaRPr sz="3400" i="0" dirty="0"/>
          </a:p>
        </p:txBody>
      </p:sp>
      <p:sp>
        <p:nvSpPr>
          <p:cNvPr id="193" name="Google Shape;193;p15"/>
          <p:cNvSpPr txBox="1">
            <a:spLocks noGrp="1"/>
          </p:cNvSpPr>
          <p:nvPr>
            <p:ph type="body" idx="1"/>
          </p:nvPr>
        </p:nvSpPr>
        <p:spPr>
          <a:xfrm>
            <a:off x="457200" y="1604963"/>
            <a:ext cx="8223250" cy="3984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65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600"/>
              <a:buNone/>
            </a:pPr>
            <a:r>
              <a:rPr lang="et-EE"/>
              <a:t> </a:t>
            </a:r>
            <a:endParaRPr/>
          </a:p>
        </p:txBody>
      </p:sp>
      <p:pic>
        <p:nvPicPr>
          <p:cNvPr id="5" name="Pilt 4"/>
          <p:cNvPicPr/>
          <p:nvPr/>
        </p:nvPicPr>
        <p:blipFill rotWithShape="1">
          <a:blip r:embed="rId3"/>
          <a:srcRect l="39534" t="35210" r="15580" b="14760"/>
          <a:stretch/>
        </p:blipFill>
        <p:spPr bwMode="auto">
          <a:xfrm>
            <a:off x="457200" y="1411289"/>
            <a:ext cx="6702552" cy="4177951"/>
          </a:xfrm>
          <a:prstGeom prst="rect">
            <a:avLst/>
          </a:prstGeom>
          <a:ln w="952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400" i="0" dirty="0" err="1"/>
              <a:t>Kooliainetekstide</a:t>
            </a:r>
            <a:r>
              <a:rPr lang="fi-FI" sz="4400" i="0" dirty="0"/>
              <a:t> </a:t>
            </a:r>
            <a:r>
              <a:rPr lang="fi-FI" sz="4400" i="0" dirty="0" err="1"/>
              <a:t>kattuvus</a:t>
            </a:r>
            <a:r>
              <a:rPr lang="fi-FI" sz="4400" i="0" dirty="0"/>
              <a:t> eesti </a:t>
            </a:r>
            <a:r>
              <a:rPr lang="fi-FI" sz="4400" i="0" dirty="0" err="1"/>
              <a:t>keele</a:t>
            </a:r>
            <a:r>
              <a:rPr lang="fi-FI" sz="4400" i="0" dirty="0"/>
              <a:t> ja </a:t>
            </a:r>
            <a:r>
              <a:rPr lang="fi-FI" sz="4400" i="0" dirty="0" err="1"/>
              <a:t>teiste</a:t>
            </a:r>
            <a:r>
              <a:rPr lang="fi-FI" sz="4400" i="0" dirty="0"/>
              <a:t> </a:t>
            </a:r>
            <a:r>
              <a:rPr lang="fi-FI" sz="4400" i="0" dirty="0" err="1"/>
              <a:t>ainete</a:t>
            </a:r>
            <a:r>
              <a:rPr lang="fi-FI" sz="4400" i="0" dirty="0"/>
              <a:t> </a:t>
            </a:r>
            <a:r>
              <a:rPr lang="fi-FI" sz="4400" i="0" dirty="0" err="1" smtClean="0"/>
              <a:t>vahe</a:t>
            </a:r>
            <a:r>
              <a:rPr lang="et-EE" sz="4400" i="0" dirty="0" smtClean="0"/>
              <a:t>l </a:t>
            </a:r>
            <a:r>
              <a:rPr lang="et-EE" sz="3200" i="0" dirty="0" smtClean="0"/>
              <a:t>(Aruvee 2023)</a:t>
            </a:r>
            <a:endParaRPr lang="et-EE" sz="3200" i="0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500" indent="0">
              <a:buNone/>
            </a:pPr>
            <a:endParaRPr lang="et-EE" dirty="0"/>
          </a:p>
        </p:txBody>
      </p:sp>
      <p:pic>
        <p:nvPicPr>
          <p:cNvPr id="8" name="Pilt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04" y="1604963"/>
            <a:ext cx="9045096" cy="4656730"/>
          </a:xfrm>
          <a:prstGeom prst="rect">
            <a:avLst/>
          </a:prstGeom>
        </p:spPr>
      </p:pic>
      <p:sp>
        <p:nvSpPr>
          <p:cNvPr id="9" name="6-tipuline täht 8"/>
          <p:cNvSpPr/>
          <p:nvPr/>
        </p:nvSpPr>
        <p:spPr>
          <a:xfrm>
            <a:off x="1003948" y="2447741"/>
            <a:ext cx="317633" cy="317634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0" name="6-tipuline täht 9"/>
          <p:cNvSpPr/>
          <p:nvPr/>
        </p:nvSpPr>
        <p:spPr>
          <a:xfrm>
            <a:off x="7861948" y="4597895"/>
            <a:ext cx="317633" cy="317634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92986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LÜ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20533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4696</TotalTime>
  <Words>1782</Words>
  <Application>Microsoft Office PowerPoint</Application>
  <PresentationFormat>Ekraaniseanss (4:3)</PresentationFormat>
  <Paragraphs>259</Paragraphs>
  <Slides>33</Slides>
  <Notes>14</Notes>
  <HiddenSlides>0</HiddenSlides>
  <MMClips>0</MMClips>
  <ScaleCrop>false</ScaleCrop>
  <HeadingPairs>
    <vt:vector size="6" baseType="variant">
      <vt:variant>
        <vt:lpstr>Kasutatud fondid</vt:lpstr>
      </vt:variant>
      <vt:variant>
        <vt:i4>5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33</vt:i4>
      </vt:variant>
    </vt:vector>
  </HeadingPairs>
  <TitlesOfParts>
    <vt:vector size="39" baseType="lpstr">
      <vt:lpstr>EB Garamond</vt:lpstr>
      <vt:lpstr>Times New Roman</vt:lpstr>
      <vt:lpstr>Merriweather Sans</vt:lpstr>
      <vt:lpstr>Arial</vt:lpstr>
      <vt:lpstr>Calibri</vt:lpstr>
      <vt:lpstr>Office Theme</vt:lpstr>
      <vt:lpstr>Kooliainete tekstimaailm ja võõrkeeleõpetus</vt:lpstr>
      <vt:lpstr>Ülevaade</vt:lpstr>
      <vt:lpstr>Sügav õppimine ja tekstikesksus (Meyer, Coyle 2021, 2022)</vt:lpstr>
      <vt:lpstr>Žanr ja keeleteadlikkus</vt:lpstr>
      <vt:lpstr>Žanriõpetus ja lugedes õppima (=Rose, Martin 2012)</vt:lpstr>
      <vt:lpstr>PowerPointi esitlus</vt:lpstr>
      <vt:lpstr>Keeleteadliku aineõpetuse kolm sammu (Sulkunen, Saario 2020)</vt:lpstr>
      <vt:lpstr>Ainežanrid (Martin, Rose 2008, Rapatti 2014, Shore 2014, Aruvee 2023)</vt:lpstr>
      <vt:lpstr>Kooliainetekstide kattuvus eesti keele ja teiste ainete vahel (Aruvee 2023)</vt:lpstr>
      <vt:lpstr>Keeletoimingud (Beacco 2017)</vt:lpstr>
      <vt:lpstr>Millised on ainekeeled (Beacco 2017)? </vt:lpstr>
      <vt:lpstr>Lugedes õppima e Reading to Learn (Rose, Martin 2012)</vt:lpstr>
      <vt:lpstr>Lugedes õppima e Reading to Learn (Rose, Martin 2012)</vt:lpstr>
      <vt:lpstr>Näiteid ja materjale (Rose, Martin 2012)</vt:lpstr>
      <vt:lpstr>Jutustus (Rose 2008)</vt:lpstr>
      <vt:lpstr>Jutustuse keel</vt:lpstr>
      <vt:lpstr>PowerPointi esitlus</vt:lpstr>
      <vt:lpstr>PowerPointi esitlus</vt:lpstr>
      <vt:lpstr>Arutlus (Rose 2013)</vt:lpstr>
      <vt:lpstr>Kirjandi keel</vt:lpstr>
      <vt:lpstr>PowerPointi esitlus</vt:lpstr>
      <vt:lpstr>Matemaatikakeel</vt:lpstr>
      <vt:lpstr>Matemaatikakeele näide ja lõiming</vt:lpstr>
      <vt:lpstr>Matemaatikakeele õpetus</vt:lpstr>
      <vt:lpstr>Keelendamine (Joutsenlahti, Rättyä 2015)</vt:lpstr>
      <vt:lpstr>Matemaatika ja emakeeleõpetuse lõiming (Joutsenlahti jt 2012)</vt:lpstr>
      <vt:lpstr>Õpilase loodud tekstülesanne</vt:lpstr>
      <vt:lpstr>Pildi- ja sümbolikeel</vt:lpstr>
      <vt:lpstr>Matemaatika-ülesande põhjal loodud koomiks</vt:lpstr>
      <vt:lpstr>Soovitusi tekstikeskseks keeleõpetuseks</vt:lpstr>
      <vt:lpstr>Allikad</vt:lpstr>
      <vt:lpstr>Allikad</vt:lpstr>
      <vt:lpstr>PowerPointi esitlus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Kooliainetekstid ja grammatika õpetamine</dc:title>
  <dc:creator>User</dc:creator>
  <cp:lastModifiedBy>Autor</cp:lastModifiedBy>
  <cp:revision>92</cp:revision>
  <dcterms:created xsi:type="dcterms:W3CDTF">2013-01-09T16:04:06Z</dcterms:created>
  <dcterms:modified xsi:type="dcterms:W3CDTF">2023-11-17T06:53:37Z</dcterms:modified>
</cp:coreProperties>
</file>